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56" r:id="rId2"/>
    <p:sldId id="492" r:id="rId3"/>
    <p:sldId id="489" r:id="rId4"/>
    <p:sldId id="607" r:id="rId5"/>
    <p:sldId id="479" r:id="rId6"/>
    <p:sldId id="480" r:id="rId7"/>
    <p:sldId id="494" r:id="rId8"/>
    <p:sldId id="495" r:id="rId9"/>
    <p:sldId id="496" r:id="rId10"/>
    <p:sldId id="561" r:id="rId11"/>
    <p:sldId id="483" r:id="rId12"/>
    <p:sldId id="601" r:id="rId13"/>
    <p:sldId id="474" r:id="rId14"/>
    <p:sldId id="337" r:id="rId15"/>
    <p:sldId id="606" r:id="rId16"/>
    <p:sldId id="552" r:id="rId17"/>
    <p:sldId id="482" r:id="rId18"/>
    <p:sldId id="493" r:id="rId19"/>
    <p:sldId id="500" r:id="rId20"/>
    <p:sldId id="563" r:id="rId21"/>
    <p:sldId id="498" r:id="rId22"/>
    <p:sldId id="499" r:id="rId23"/>
    <p:sldId id="501" r:id="rId24"/>
    <p:sldId id="502" r:id="rId25"/>
    <p:sldId id="605" r:id="rId26"/>
    <p:sldId id="503" r:id="rId27"/>
    <p:sldId id="504" r:id="rId28"/>
    <p:sldId id="505" r:id="rId29"/>
    <p:sldId id="506" r:id="rId30"/>
    <p:sldId id="553" r:id="rId31"/>
    <p:sldId id="594" r:id="rId32"/>
    <p:sldId id="595" r:id="rId33"/>
    <p:sldId id="596" r:id="rId34"/>
    <p:sldId id="597" r:id="rId35"/>
    <p:sldId id="562" r:id="rId36"/>
    <p:sldId id="513" r:id="rId37"/>
    <p:sldId id="514" r:id="rId38"/>
    <p:sldId id="515" r:id="rId39"/>
    <p:sldId id="516" r:id="rId40"/>
    <p:sldId id="517" r:id="rId41"/>
    <p:sldId id="518" r:id="rId42"/>
    <p:sldId id="519" r:id="rId43"/>
    <p:sldId id="520" r:id="rId44"/>
    <p:sldId id="521" r:id="rId45"/>
    <p:sldId id="522" r:id="rId46"/>
    <p:sldId id="523" r:id="rId47"/>
    <p:sldId id="555" r:id="rId48"/>
    <p:sldId id="559" r:id="rId49"/>
    <p:sldId id="557" r:id="rId50"/>
    <p:sldId id="556" r:id="rId51"/>
    <p:sldId id="558" r:id="rId52"/>
    <p:sldId id="531" r:id="rId53"/>
    <p:sldId id="532" r:id="rId54"/>
    <p:sldId id="533" r:id="rId55"/>
    <p:sldId id="535" r:id="rId56"/>
    <p:sldId id="538" r:id="rId57"/>
    <p:sldId id="540" r:id="rId58"/>
    <p:sldId id="603" r:id="rId59"/>
    <p:sldId id="560" r:id="rId60"/>
    <p:sldId id="598" r:id="rId61"/>
    <p:sldId id="599" r:id="rId62"/>
  </p:sldIdLst>
  <p:sldSz cx="9144000" cy="6858000" type="screen4x3"/>
  <p:notesSz cx="7315200" cy="96012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D670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2" d="100"/>
          <a:sy n="62" d="100"/>
        </p:scale>
        <p:origin x="810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8.wmf"/><Relationship Id="rId1" Type="http://schemas.openxmlformats.org/officeDocument/2006/relationships/image" Target="../media/image9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wmf"/><Relationship Id="rId1" Type="http://schemas.openxmlformats.org/officeDocument/2006/relationships/image" Target="../media/image11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4A829FFA-228D-42A6-9720-EBDC50FE5CEC}" type="datetimeFigureOut">
              <a:rPr lang="en-GB"/>
              <a:pPr>
                <a:defRPr/>
              </a:pPr>
              <a:t>04/03/2021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8888" y="720725"/>
            <a:ext cx="4797425" cy="3598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59300"/>
            <a:ext cx="5851525" cy="432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4339C89-B2B1-4554-9433-626D899B95C7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695229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GB" sz="1000" b="1" dirty="0"/>
              <a:t>Slide 3 – (..) : Content of the presentation</a:t>
            </a:r>
          </a:p>
          <a:p>
            <a:pPr>
              <a:defRPr/>
            </a:pPr>
            <a:endParaRPr lang="en-GB" sz="1000" dirty="0"/>
          </a:p>
          <a:p>
            <a:pPr>
              <a:defRPr/>
            </a:pPr>
            <a:r>
              <a:rPr lang="en-GB" sz="1000" dirty="0"/>
              <a:t>Insert a new slide: Home &gt; “New Slide” and choose a</a:t>
            </a:r>
            <a:r>
              <a:rPr lang="en-GB" sz="1000" b="1" dirty="0"/>
              <a:t> </a:t>
            </a:r>
            <a:r>
              <a:rPr lang="en-GB" dirty="0">
                <a:sym typeface="Wingdings" pitchFamily="2" charset="2"/>
              </a:rPr>
              <a:t>slide</a:t>
            </a:r>
            <a:r>
              <a:rPr lang="en-GB" b="1" dirty="0">
                <a:sym typeface="Wingdings" pitchFamily="2" charset="2"/>
              </a:rPr>
              <a:t> Layout:</a:t>
            </a:r>
          </a:p>
          <a:p>
            <a:pPr marL="150310" indent="-15031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r>
              <a:rPr lang="en-GB" dirty="0">
                <a:sym typeface="Wingdings" pitchFamily="2" charset="2"/>
              </a:rPr>
              <a:t>For Title &amp; Subtitle</a:t>
            </a:r>
          </a:p>
          <a:p>
            <a:pPr marL="150310" indent="-15031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r>
              <a:rPr lang="en-GB" dirty="0">
                <a:sym typeface="Wingdings" pitchFamily="2" charset="2"/>
              </a:rPr>
              <a:t>For text with bullet points</a:t>
            </a:r>
          </a:p>
          <a:p>
            <a:pPr marL="150310" indent="-15031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r>
              <a:rPr lang="en-GB" dirty="0">
                <a:sym typeface="Wingdings" pitchFamily="2" charset="2"/>
              </a:rPr>
              <a:t>For Text</a:t>
            </a:r>
          </a:p>
          <a:p>
            <a:pPr marL="150310" indent="-15031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r>
              <a:rPr lang="en-GB" dirty="0">
                <a:sym typeface="Wingdings" pitchFamily="2" charset="2"/>
              </a:rPr>
              <a:t>For Picture, graphs, visuals</a:t>
            </a:r>
          </a:p>
          <a:p>
            <a:pPr marL="150310" indent="-15031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r>
              <a:rPr lang="en-GB" dirty="0">
                <a:sym typeface="Wingdings" pitchFamily="2" charset="2"/>
              </a:rPr>
              <a:t>Two columns </a:t>
            </a:r>
          </a:p>
          <a:p>
            <a:pPr marL="150310" indent="-15031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r>
              <a:rPr lang="en-GB" dirty="0">
                <a:sym typeface="Wingdings" pitchFamily="2" charset="2"/>
              </a:rPr>
              <a:t>Blank</a:t>
            </a:r>
          </a:p>
          <a:p>
            <a:pPr marL="150310" indent="-15031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endParaRPr lang="en-GB" dirty="0">
              <a:sym typeface="Wingdings" pitchFamily="2" charset="2"/>
            </a:endParaRPr>
          </a:p>
          <a:p>
            <a:pPr>
              <a:spcBef>
                <a:spcPct val="50000"/>
              </a:spcBef>
              <a:buClr>
                <a:srgbClr val="F8B323"/>
              </a:buClr>
              <a:buFont typeface="Wingdings" pitchFamily="2" charset="2"/>
              <a:buNone/>
              <a:defRPr/>
            </a:pPr>
            <a:r>
              <a:rPr lang="en-GB" b="1" dirty="0"/>
              <a:t>If you want Copy &amp; paste </a:t>
            </a:r>
            <a:r>
              <a:rPr lang="en-GB" dirty="0"/>
              <a:t>an element from the Clip Board to the particular slide: </a:t>
            </a:r>
            <a:br>
              <a:rPr lang="en-GB" dirty="0"/>
            </a:br>
            <a:r>
              <a:rPr lang="en-GB" dirty="0"/>
              <a:t>1. Click on a box to mark it.</a:t>
            </a:r>
          </a:p>
          <a:p>
            <a:pPr>
              <a:spcBef>
                <a:spcPct val="50000"/>
              </a:spcBef>
              <a:buClr>
                <a:srgbClr val="F8B323"/>
              </a:buClr>
              <a:buFont typeface="Wingdings" pitchFamily="2" charset="2"/>
              <a:buNone/>
              <a:defRPr/>
            </a:pPr>
            <a:r>
              <a:rPr lang="en-GB" dirty="0"/>
              <a:t>2. Position the mouse pointer on the box frame: Copy!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3. </a:t>
            </a:r>
            <a:r>
              <a:rPr lang="en-GB" dirty="0"/>
              <a:t>Click on the particular slide: Paste!</a:t>
            </a:r>
          </a:p>
          <a:p>
            <a:pPr>
              <a:spcBef>
                <a:spcPct val="50000"/>
              </a:spcBef>
              <a:buClr>
                <a:srgbClr val="F8B323"/>
              </a:buClr>
              <a:buFont typeface="Wingdings" pitchFamily="2" charset="2"/>
              <a:buNone/>
              <a:defRPr/>
            </a:pPr>
            <a:endParaRPr lang="en-GB" dirty="0"/>
          </a:p>
          <a:p>
            <a:pPr>
              <a:spcBef>
                <a:spcPct val="50000"/>
              </a:spcBef>
              <a:buClr>
                <a:srgbClr val="F8B323"/>
              </a:buClr>
              <a:buFont typeface="Wingdings" pitchFamily="2" charset="2"/>
              <a:buNone/>
              <a:defRPr/>
            </a:pPr>
            <a:r>
              <a:rPr lang="en-GB" dirty="0"/>
              <a:t>How you intend to use the elements is your choice. </a:t>
            </a:r>
            <a:br>
              <a:rPr lang="en-GB" dirty="0"/>
            </a:br>
            <a:r>
              <a:rPr lang="en-GB" dirty="0"/>
              <a:t>You can combine the text block style with the background colour in different manner.</a:t>
            </a:r>
          </a:p>
          <a:p>
            <a:pPr>
              <a:spcBef>
                <a:spcPct val="50000"/>
              </a:spcBef>
              <a:buClr>
                <a:srgbClr val="F8B323"/>
              </a:buClr>
              <a:buFont typeface="Wingdings" pitchFamily="2" charset="2"/>
              <a:buNone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F2136473-6D70-E045-89BA-4588405027E8}" type="slidenum">
              <a:rPr lang="it-IT" smtClean="0"/>
              <a:pPr>
                <a:defRPr/>
              </a:pPr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5080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GB" sz="1100" b="1" dirty="0"/>
              <a:t>Slide 3 – (..) : Content of the presentation</a:t>
            </a:r>
          </a:p>
          <a:p>
            <a:pPr>
              <a:defRPr/>
            </a:pPr>
            <a:endParaRPr lang="en-GB" sz="1100" dirty="0"/>
          </a:p>
          <a:p>
            <a:pPr>
              <a:defRPr/>
            </a:pPr>
            <a:r>
              <a:rPr lang="en-GB" sz="1100" dirty="0"/>
              <a:t>Insert a new slide: Home &gt; “New Slide” and choose a</a:t>
            </a:r>
            <a:r>
              <a:rPr lang="en-GB" sz="1100" b="1" dirty="0"/>
              <a:t> </a:t>
            </a:r>
            <a:r>
              <a:rPr lang="en-GB" dirty="0">
                <a:sym typeface="Wingdings" pitchFamily="2" charset="2"/>
              </a:rPr>
              <a:t>slide</a:t>
            </a:r>
            <a:r>
              <a:rPr lang="en-GB" b="1" dirty="0">
                <a:sym typeface="Wingdings" pitchFamily="2" charset="2"/>
              </a:rPr>
              <a:t> Layout:</a:t>
            </a:r>
          </a:p>
          <a:p>
            <a:pPr marL="171450" indent="-1714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r>
              <a:rPr lang="en-GB" dirty="0">
                <a:sym typeface="Wingdings" pitchFamily="2" charset="2"/>
              </a:rPr>
              <a:t>For Title &amp; Subtitle</a:t>
            </a:r>
          </a:p>
          <a:p>
            <a:pPr marL="171450" indent="-1714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r>
              <a:rPr lang="en-GB" dirty="0">
                <a:sym typeface="Wingdings" pitchFamily="2" charset="2"/>
              </a:rPr>
              <a:t>For text with bullet points</a:t>
            </a:r>
          </a:p>
          <a:p>
            <a:pPr marL="171450" indent="-1714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r>
              <a:rPr lang="en-GB" dirty="0">
                <a:sym typeface="Wingdings" pitchFamily="2" charset="2"/>
              </a:rPr>
              <a:t>For Text</a:t>
            </a:r>
          </a:p>
          <a:p>
            <a:pPr marL="171450" indent="-1714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r>
              <a:rPr lang="en-GB" dirty="0">
                <a:sym typeface="Wingdings" pitchFamily="2" charset="2"/>
              </a:rPr>
              <a:t>For Picture, graphs, visuals</a:t>
            </a:r>
          </a:p>
          <a:p>
            <a:pPr marL="171450" indent="-1714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r>
              <a:rPr lang="en-GB" dirty="0">
                <a:sym typeface="Wingdings" pitchFamily="2" charset="2"/>
              </a:rPr>
              <a:t>Two columns </a:t>
            </a:r>
          </a:p>
          <a:p>
            <a:pPr marL="171450" indent="-1714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r>
              <a:rPr lang="en-GB" dirty="0">
                <a:sym typeface="Wingdings" pitchFamily="2" charset="2"/>
              </a:rPr>
              <a:t>Blank</a:t>
            </a:r>
          </a:p>
          <a:p>
            <a:pPr marL="171450" indent="-1714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endParaRPr lang="en-GB" dirty="0">
              <a:sym typeface="Wingdings" pitchFamily="2" charset="2"/>
            </a:endParaRPr>
          </a:p>
          <a:p>
            <a:pPr>
              <a:spcBef>
                <a:spcPct val="50000"/>
              </a:spcBef>
              <a:buClr>
                <a:srgbClr val="F8B323"/>
              </a:buClr>
              <a:buFont typeface="Wingdings" pitchFamily="2" charset="2"/>
              <a:buNone/>
              <a:defRPr/>
            </a:pPr>
            <a:r>
              <a:rPr lang="en-GB" b="1" dirty="0"/>
              <a:t>If you want Copy &amp; paste </a:t>
            </a:r>
            <a:r>
              <a:rPr lang="en-GB" dirty="0"/>
              <a:t>an element from the Clip Board to the particular slide: </a:t>
            </a:r>
            <a:br>
              <a:rPr lang="en-GB" dirty="0"/>
            </a:br>
            <a:r>
              <a:rPr lang="en-GB" dirty="0"/>
              <a:t>1. Click on a box to mark it.</a:t>
            </a:r>
          </a:p>
          <a:p>
            <a:pPr>
              <a:spcBef>
                <a:spcPct val="50000"/>
              </a:spcBef>
              <a:buClr>
                <a:srgbClr val="F8B323"/>
              </a:buClr>
              <a:buFont typeface="Wingdings" pitchFamily="2" charset="2"/>
              <a:buNone/>
              <a:defRPr/>
            </a:pPr>
            <a:r>
              <a:rPr lang="en-GB" dirty="0"/>
              <a:t>2. Position the mouse pointer on the box frame: Copy!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3. </a:t>
            </a:r>
            <a:r>
              <a:rPr lang="en-GB" dirty="0"/>
              <a:t>Click on the particular slide: Paste!</a:t>
            </a:r>
          </a:p>
          <a:p>
            <a:pPr>
              <a:spcBef>
                <a:spcPct val="50000"/>
              </a:spcBef>
              <a:buClr>
                <a:srgbClr val="F8B323"/>
              </a:buClr>
              <a:buFont typeface="Wingdings" pitchFamily="2" charset="2"/>
              <a:buNone/>
              <a:defRPr/>
            </a:pPr>
            <a:endParaRPr lang="en-GB" dirty="0"/>
          </a:p>
          <a:p>
            <a:pPr>
              <a:spcBef>
                <a:spcPct val="50000"/>
              </a:spcBef>
              <a:buClr>
                <a:srgbClr val="F8B323"/>
              </a:buClr>
              <a:buFont typeface="Wingdings" pitchFamily="2" charset="2"/>
              <a:buNone/>
              <a:defRPr/>
            </a:pPr>
            <a:r>
              <a:rPr lang="en-GB" dirty="0"/>
              <a:t>How you intend to use the elements is your choice. </a:t>
            </a:r>
            <a:br>
              <a:rPr lang="en-GB" dirty="0"/>
            </a:br>
            <a:r>
              <a:rPr lang="en-GB" dirty="0"/>
              <a:t>You can combine the text block style with the background colour in different manner.</a:t>
            </a:r>
          </a:p>
          <a:p>
            <a:pPr>
              <a:spcBef>
                <a:spcPct val="50000"/>
              </a:spcBef>
              <a:buClr>
                <a:srgbClr val="F8B323"/>
              </a:buClr>
              <a:buFont typeface="Wingdings" pitchFamily="2" charset="2"/>
              <a:buNone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A1CCA2D6-8136-E64B-BB15-E40171F2F756}" type="slidenum">
              <a:rPr lang="it-IT" smtClean="0"/>
              <a:pPr>
                <a:defRPr/>
              </a:pPr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7321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53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EAB65E4C-EAC1-4BE6-9CA9-03D5830B8E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B890F696-A179-4616-A8D6-70976727C0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3B71A4-8B32-4B8F-AF6A-1AE31B4BA01E}" type="datetime1">
              <a:rPr lang="en-US"/>
              <a:pPr>
                <a:defRPr/>
              </a:pPr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821F3F-1F03-4470-8AD8-98467FAA7B4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3468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CB8F66-B2FE-4AB0-AD9E-1F441A93F3F1}" type="datetime1">
              <a:rPr lang="en-US"/>
              <a:pPr>
                <a:defRPr/>
              </a:pPr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65E123-D80B-49D1-ADC1-DE2B6FA4382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5527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C99725-C6FA-47A9-9A62-653A50EC2474}" type="datetime1">
              <a:rPr lang="en-US"/>
              <a:pPr>
                <a:defRPr/>
              </a:pPr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889B8B-C050-42F4-8789-E3618DC6DE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82593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901F58-EBBD-4ED0-B13C-1DDCFF52F037}" type="datetime1">
              <a:rPr lang="en-US"/>
              <a:pPr>
                <a:defRPr/>
              </a:pPr>
              <a:t>3/4/2021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E811EF-1652-4646-8C89-65533D419D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3399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84E7A7-B4FF-41F9-8A6E-0C5164181C15}" type="datetime1">
              <a:rPr lang="en-US"/>
              <a:pPr>
                <a:defRPr/>
              </a:pPr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81EFD8-AA14-4F95-AE42-4AF3C632354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48724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2514600"/>
            <a:ext cx="7772400" cy="1362075"/>
          </a:xfrm>
        </p:spPr>
        <p:txBody>
          <a:bodyPr anchor="t"/>
          <a:lstStyle>
            <a:lvl1pPr algn="l">
              <a:defRPr sz="4000" b="1" cap="none" baseline="0"/>
            </a:lvl1pPr>
          </a:lstStyle>
          <a:p>
            <a:r>
              <a:rPr lang="en-US" dirty="0"/>
              <a:t>Section heading – option 1</a:t>
            </a:r>
          </a:p>
        </p:txBody>
      </p:sp>
    </p:spTree>
    <p:extLst>
      <p:ext uri="{BB962C8B-B14F-4D97-AF65-F5344CB8AC3E}">
        <p14:creationId xmlns:p14="http://schemas.microsoft.com/office/powerpoint/2010/main" val="41187282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*Columns-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562975" y="6513801"/>
            <a:ext cx="457200" cy="182880"/>
          </a:xfrm>
        </p:spPr>
        <p:txBody>
          <a:bodyPr/>
          <a:lstStyle>
            <a:lvl1pPr>
              <a:defRPr>
                <a:solidFill>
                  <a:srgbClr val="232425"/>
                </a:solidFill>
              </a:defRPr>
            </a:lvl1pPr>
          </a:lstStyle>
          <a:p>
            <a:fld id="{AEFAAC5A-9C4F-4278-920D-DF2BAB595749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168750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699997"/>
            <a:ext cx="4023360" cy="4422775"/>
          </a:xfrm>
        </p:spPr>
        <p:txBody>
          <a:bodyPr/>
          <a:lstStyle>
            <a:lvl1pPr>
              <a:defRPr sz="2400">
                <a:solidFill>
                  <a:srgbClr val="000000"/>
                </a:solidFill>
              </a:defRPr>
            </a:lvl1pPr>
            <a:lvl2pPr marL="573088" indent="-298450">
              <a:spcBef>
                <a:spcPts val="0"/>
              </a:spcBef>
              <a:defRPr sz="2000">
                <a:solidFill>
                  <a:srgbClr val="000000"/>
                </a:solidFill>
              </a:defRPr>
            </a:lvl2pPr>
            <a:lvl3pPr marL="682625" indent="-184150">
              <a:defRPr sz="1800">
                <a:solidFill>
                  <a:srgbClr val="000000"/>
                </a:solidFill>
              </a:defRPr>
            </a:lvl3pPr>
            <a:lvl4pPr marL="865188" indent="-171450">
              <a:defRPr sz="1600">
                <a:solidFill>
                  <a:srgbClr val="000000"/>
                </a:solidFill>
              </a:defRPr>
            </a:lvl4pPr>
            <a:lvl5pPr marL="1084263" indent="-171450"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00588" y="1685707"/>
            <a:ext cx="4023360" cy="4422775"/>
          </a:xfrm>
        </p:spPr>
        <p:txBody>
          <a:bodyPr/>
          <a:lstStyle>
            <a:lvl1pPr>
              <a:defRPr sz="2400">
                <a:solidFill>
                  <a:srgbClr val="000000"/>
                </a:solidFill>
              </a:defRPr>
            </a:lvl1pPr>
            <a:lvl2pPr marL="573088" indent="-298450">
              <a:spcBef>
                <a:spcPts val="0"/>
              </a:spcBef>
              <a:defRPr sz="2000">
                <a:solidFill>
                  <a:srgbClr val="000000"/>
                </a:solidFill>
              </a:defRPr>
            </a:lvl2pPr>
            <a:lvl3pPr marL="682625" indent="-184150">
              <a:defRPr sz="1800">
                <a:solidFill>
                  <a:srgbClr val="000000"/>
                </a:solidFill>
              </a:defRPr>
            </a:lvl3pPr>
            <a:lvl4pPr marL="865188" indent="-171450">
              <a:defRPr sz="1600">
                <a:solidFill>
                  <a:srgbClr val="000000"/>
                </a:solidFill>
              </a:defRPr>
            </a:lvl4pPr>
            <a:lvl5pPr marL="1084263" indent="-171450"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8247" y="6497523"/>
            <a:ext cx="4899961" cy="215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232425"/>
                </a:solidFill>
              </a:defRPr>
            </a:lvl1pPr>
          </a:lstStyle>
          <a:p>
            <a:r>
              <a:rPr lang="en-US"/>
              <a:t>ANL Director's CD-2 Review of the APS-U Project - August 21-23, 2018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23" y="6412793"/>
            <a:ext cx="832176" cy="3353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762182-5DBC-4D8D-B792-EE3B14C40A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6823" y="6412793"/>
            <a:ext cx="832176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8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81E822-21D8-4A9E-A83B-4BC9CE8EB42E}" type="datetime1">
              <a:rPr lang="en-US"/>
              <a:pPr>
                <a:defRPr/>
              </a:pPr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5AB127-7E63-4FE3-BB35-144DC63F2C4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60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84B8DE-D53B-4D9D-8E87-6D9C256752C6}" type="datetime1">
              <a:rPr lang="en-US"/>
              <a:pPr>
                <a:defRPr/>
              </a:pPr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E43217-B3E9-4DF9-82E1-CD2A740C5FB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634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3E682-2B6F-47C4-A8B8-128EE1C5E79F}" type="datetime1">
              <a:rPr lang="en-US"/>
              <a:pPr>
                <a:defRPr/>
              </a:pPr>
              <a:t>3/4/2021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2E83FC-4BA5-4CC0-A934-BE0BDDE45F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7611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01BED5-94A5-4AF9-8EB6-BE12B1FE7EE4}" type="datetime1">
              <a:rPr lang="en-US"/>
              <a:pPr>
                <a:defRPr/>
              </a:pPr>
              <a:t>3/4/2021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FDBA70-0813-47B1-8BD7-EB4DD7502DC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1042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DCC4C4-DE48-469D-8108-FBAE43EAD6FB}" type="datetime1">
              <a:rPr lang="en-US"/>
              <a:pPr>
                <a:defRPr/>
              </a:pPr>
              <a:t>3/4/2021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52C749-CB78-46C9-A8E7-3D240B5EB84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5787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651297-A76A-4C35-B330-C89112D1E7D8}" type="datetime1">
              <a:rPr lang="en-US"/>
              <a:pPr>
                <a:defRPr/>
              </a:pPr>
              <a:t>3/4/2021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16AD8A-1060-4CC6-870E-A484D4A4A09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0480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8E7AEE-F5E1-4A0B-9292-B0539D36E93F}" type="datetime1">
              <a:rPr lang="en-US"/>
              <a:pPr>
                <a:defRPr/>
              </a:pPr>
              <a:t>3/4/2021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A91A36-F052-4B2A-B55D-2845A10AD4E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8075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08AA8B-40D0-4F67-9864-A544F454544D}" type="datetime1">
              <a:rPr lang="en-US"/>
              <a:pPr>
                <a:defRPr/>
              </a:pPr>
              <a:t>3/4/2021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79E97F-FC81-405E-9089-948DBBED36E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4052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717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54BA1D63-CD5B-453D-9E51-DAC1F4E3CB4F}" type="datetime1">
              <a:rPr lang="en-US"/>
              <a:pPr>
                <a:defRPr/>
              </a:pPr>
              <a:t>3/4/2021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F528EC2C-6A2B-4AA7-969C-A27319602A5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23.emf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jpeg"/><Relationship Id="rId10" Type="http://schemas.openxmlformats.org/officeDocument/2006/relationships/image" Target="../media/image59.png"/><Relationship Id="rId4" Type="http://schemas.openxmlformats.org/officeDocument/2006/relationships/image" Target="../media/image53.jpeg"/><Relationship Id="rId9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gif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7.png"/><Relationship Id="rId7" Type="http://schemas.openxmlformats.org/officeDocument/2006/relationships/image" Target="../media/image7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81.png"/><Relationship Id="rId5" Type="http://schemas.openxmlformats.org/officeDocument/2006/relationships/image" Target="../media/image75.wmf"/><Relationship Id="rId10" Type="http://schemas.openxmlformats.org/officeDocument/2006/relationships/image" Target="../media/image80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98.wmf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02.png"/><Relationship Id="rId11" Type="http://schemas.openxmlformats.org/officeDocument/2006/relationships/image" Target="../media/image97.wmf"/><Relationship Id="rId5" Type="http://schemas.openxmlformats.org/officeDocument/2006/relationships/image" Target="../media/image101.png"/><Relationship Id="rId15" Type="http://schemas.openxmlformats.org/officeDocument/2006/relationships/image" Target="../media/image107.png"/><Relationship Id="rId10" Type="http://schemas.openxmlformats.org/officeDocument/2006/relationships/oleObject" Target="../embeddings/oleObject4.bin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1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8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1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image" Target="../media/image11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3.png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7" Type="http://schemas.openxmlformats.org/officeDocument/2006/relationships/image" Target="../media/image116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15.wmf"/><Relationship Id="rId4" Type="http://schemas.openxmlformats.org/officeDocument/2006/relationships/oleObject" Target="../embeddings/oleObject7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hyperlink" Target="http://dx.doi.org/10.1103/PhysRev.52.872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6.png"/><Relationship Id="rId7" Type="http://schemas.openxmlformats.org/officeDocument/2006/relationships/image" Target="../media/image125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28.png"/><Relationship Id="rId4" Type="http://schemas.openxmlformats.org/officeDocument/2006/relationships/image" Target="../media/image127.gi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dx.doi.org/10.1117/12.2274263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chubar/SRW" TargetMode="External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asys-kit/documents/blob/master/zoom_propagator_pirro_thesis.pdf" TargetMode="External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10" Type="http://schemas.openxmlformats.org/officeDocument/2006/relationships/hyperlink" Target="http://dx.doi.org/10.1209/0295-5075/119/34004" TargetMode="External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file:///\\localhost\Users\srio\Downloads\modes_ebs2.mp4" TargetMode="External"/><Relationship Id="rId2" Type="http://schemas.openxmlformats.org/officeDocument/2006/relationships/hyperlink" Target="https://youtu.be/h24RrJZaQ8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emf"/><Relationship Id="rId3" Type="http://schemas.openxmlformats.org/officeDocument/2006/relationships/image" Target="../media/image160.png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Relationship Id="rId9" Type="http://schemas.openxmlformats.org/officeDocument/2006/relationships/image" Target="../media/image16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0.png"/><Relationship Id="rId7" Type="http://schemas.openxmlformats.org/officeDocument/2006/relationships/image" Target="../media/image169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asys-kit.github.io/" TargetMode="External"/><Relationship Id="rId2" Type="http://schemas.openxmlformats.org/officeDocument/2006/relationships/hyperlink" Target="https://www.aps.anl.gov/Science/Scientific-Software/OASY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1828800"/>
            <a:ext cx="8191345" cy="1589223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>
                <a:ea typeface="ＭＳ Ｐゴシック" pitchFamily="34" charset="-128"/>
              </a:rPr>
              <a:t>HERCULES 2021 - TUTORIAL</a:t>
            </a:r>
            <a:br>
              <a:rPr lang="en-US" dirty="0">
                <a:ea typeface="ＭＳ Ｐゴシック" pitchFamily="34" charset="-128"/>
              </a:rPr>
            </a:br>
            <a:br>
              <a:rPr lang="en-US" dirty="0">
                <a:ea typeface="ＭＳ Ｐゴシック" pitchFamily="34" charset="-128"/>
              </a:rPr>
            </a:br>
            <a:r>
              <a:rPr lang="en-US" dirty="0" err="1">
                <a:ea typeface="ＭＳ Ｐゴシック" pitchFamily="34" charset="-128"/>
              </a:rPr>
              <a:t>Modelling</a:t>
            </a:r>
            <a:r>
              <a:rPr lang="en-US" dirty="0">
                <a:ea typeface="ＭＳ Ｐゴシック" pitchFamily="34" charset="-128"/>
              </a:rPr>
              <a:t> SR </a:t>
            </a:r>
            <a:r>
              <a:rPr lang="en-US" dirty="0" err="1">
                <a:ea typeface="ＭＳ Ｐゴシック" pitchFamily="34" charset="-128"/>
              </a:rPr>
              <a:t>beamlines</a:t>
            </a:r>
            <a:r>
              <a:rPr lang="en-US" dirty="0">
                <a:ea typeface="ＭＳ Ｐゴシック" pitchFamily="34" charset="-128"/>
              </a:rPr>
              <a:t> using OASYS </a:t>
            </a:r>
          </a:p>
        </p:txBody>
      </p:sp>
      <p:sp>
        <p:nvSpPr>
          <p:cNvPr id="8195" name="Subtitle 2"/>
          <p:cNvSpPr>
            <a:spLocks noGrp="1"/>
          </p:cNvSpPr>
          <p:nvPr>
            <p:ph type="subTitle" idx="1"/>
          </p:nvPr>
        </p:nvSpPr>
        <p:spPr>
          <a:xfrm>
            <a:off x="1371600" y="4597400"/>
            <a:ext cx="6400800" cy="17526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898989"/>
                </a:solidFill>
                <a:ea typeface="ＭＳ Ｐゴシック" panose="020B0600070205080204" pitchFamily="34" charset="-128"/>
              </a:rPr>
              <a:t>Manuel Sánchez del Río</a:t>
            </a:r>
          </a:p>
          <a:p>
            <a:pPr eaLnBrk="1" hangingPunct="1"/>
            <a:r>
              <a:rPr lang="en-US" altLang="en-US" dirty="0">
                <a:solidFill>
                  <a:srgbClr val="898989"/>
                </a:solidFill>
                <a:ea typeface="ＭＳ Ｐゴシック" panose="020B0600070205080204" pitchFamily="34" charset="-128"/>
              </a:rPr>
              <a:t>AAMP, MEG, ISDD, ESRF</a:t>
            </a:r>
          </a:p>
          <a:p>
            <a:pPr eaLnBrk="1" hangingPunct="1"/>
            <a:r>
              <a:rPr lang="en-US" altLang="en-US" dirty="0">
                <a:solidFill>
                  <a:srgbClr val="898989"/>
                </a:solidFill>
                <a:ea typeface="ＭＳ Ｐゴシック" panose="020B0600070205080204" pitchFamily="34" charset="-128"/>
              </a:rPr>
              <a:t>2021 March 3</a:t>
            </a:r>
            <a:r>
              <a:rPr lang="en-US" altLang="en-US" baseline="30000" dirty="0">
                <a:solidFill>
                  <a:srgbClr val="898989"/>
                </a:solidFill>
                <a:ea typeface="ＭＳ Ｐゴシック" panose="020B0600070205080204" pitchFamily="34" charset="-128"/>
              </a:rPr>
              <a:t>rd</a:t>
            </a:r>
            <a:r>
              <a:rPr lang="en-US" altLang="en-US" dirty="0">
                <a:solidFill>
                  <a:srgbClr val="898989"/>
                </a:solidFill>
                <a:ea typeface="ＭＳ Ｐゴシック" panose="020B0600070205080204" pitchFamily="34" charset="-128"/>
              </a:rPr>
              <a:t> 14:00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sessions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8917680" cy="1966433"/>
          </a:xfrm>
        </p:spPr>
        <p:txBody>
          <a:bodyPr/>
          <a:lstStyle/>
          <a:p>
            <a:r>
              <a:rPr lang="en-US" dirty="0"/>
              <a:t>XOPPY (tools)    				</a:t>
            </a:r>
            <a:r>
              <a:rPr lang="en-US" dirty="0" err="1"/>
              <a:t>hercules_xoppy.ows</a:t>
            </a:r>
            <a:endParaRPr lang="en-US" dirty="0"/>
          </a:p>
          <a:p>
            <a:r>
              <a:rPr lang="en-US" dirty="0" err="1"/>
              <a:t>ShadowOUI</a:t>
            </a:r>
            <a:r>
              <a:rPr lang="en-US" dirty="0"/>
              <a:t> (ray tracing)  </a:t>
            </a:r>
            <a:r>
              <a:rPr lang="en-US" dirty="0" err="1"/>
              <a:t>hercules_shadowoui.ows</a:t>
            </a:r>
            <a:endParaRPr lang="en-US" dirty="0"/>
          </a:p>
          <a:p>
            <a:r>
              <a:rPr lang="en-US" dirty="0"/>
              <a:t>WOFRY (wave optics)		</a:t>
            </a:r>
            <a:r>
              <a:rPr lang="en-US" dirty="0" err="1"/>
              <a:t>hercules_wofry.ows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681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7827" y="808920"/>
            <a:ext cx="6221453" cy="4693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ctr">
              <a:defRPr/>
            </a:pPr>
            <a:r>
              <a:rPr lang="en-US" sz="1225" dirty="0"/>
              <a:t>Computer simulation of light sources and optical components is a mandatory step in the design and optimization of synchrotron and FEL radiation beamlines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513" y="1936558"/>
            <a:ext cx="5535581" cy="4693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ctr">
              <a:defRPr/>
            </a:pPr>
            <a:r>
              <a:rPr lang="en-US" sz="1225" dirty="0"/>
              <a:t>different codes for numerical simulations are available, implementing different physical approaches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83326" y="2867617"/>
            <a:ext cx="2302802" cy="8461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ctr">
              <a:defRPr/>
            </a:pPr>
            <a:r>
              <a:rPr lang="en-US" sz="2449" b="1" dirty="0">
                <a:solidFill>
                  <a:srgbClr val="FF6600"/>
                </a:solidFill>
              </a:rPr>
              <a:t>RAY-TRACING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14668" y="2867617"/>
            <a:ext cx="2492902" cy="8461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ctr">
              <a:defRPr/>
            </a:pPr>
            <a:r>
              <a:rPr lang="en-US" sz="2449" b="1" dirty="0">
                <a:solidFill>
                  <a:srgbClr val="FF6600"/>
                </a:solidFill>
              </a:rPr>
              <a:t>WAVEFRONT</a:t>
            </a:r>
          </a:p>
          <a:p>
            <a:pPr algn="ctr">
              <a:defRPr/>
            </a:pPr>
            <a:r>
              <a:rPr lang="en-US" sz="2449" b="1" dirty="0">
                <a:solidFill>
                  <a:srgbClr val="FF6600"/>
                </a:solidFill>
              </a:rPr>
              <a:t>PROPAGATION</a:t>
            </a:r>
          </a:p>
        </p:txBody>
      </p:sp>
      <p:sp>
        <p:nvSpPr>
          <p:cNvPr id="9" name="Down Arrow 8"/>
          <p:cNvSpPr/>
          <p:nvPr/>
        </p:nvSpPr>
        <p:spPr bwMode="auto">
          <a:xfrm>
            <a:off x="4179920" y="1354161"/>
            <a:ext cx="832767" cy="489292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defTabSz="305678">
              <a:defRPr/>
            </a:pPr>
            <a:endParaRPr lang="en-US" sz="1225"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36432" y="3702946"/>
            <a:ext cx="1273454" cy="280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en-US" sz="1225" dirty="0"/>
              <a:t>Shadow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53362" y="3706855"/>
            <a:ext cx="637267" cy="280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en-US" sz="1225" dirty="0"/>
              <a:t>RAY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79907" y="4092465"/>
            <a:ext cx="636188" cy="280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en-US" sz="1225" dirty="0"/>
              <a:t>XRT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12675" y="4092465"/>
            <a:ext cx="1071473" cy="280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en-US" sz="1225" dirty="0" err="1"/>
              <a:t>McXtrace</a:t>
            </a:r>
            <a:endParaRPr lang="en-US" sz="1225" dirty="0"/>
          </a:p>
        </p:txBody>
      </p:sp>
      <p:sp>
        <p:nvSpPr>
          <p:cNvPr id="14" name="TextBox 13"/>
          <p:cNvSpPr txBox="1"/>
          <p:nvPr/>
        </p:nvSpPr>
        <p:spPr>
          <a:xfrm>
            <a:off x="5306478" y="3748989"/>
            <a:ext cx="637267" cy="280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en-US" sz="1225" dirty="0"/>
              <a:t>SRW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40955" y="3811619"/>
            <a:ext cx="832767" cy="280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en-US" sz="1225" dirty="0"/>
              <a:t>PHASE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06478" y="4167003"/>
            <a:ext cx="734477" cy="280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en-US" sz="1225" dirty="0"/>
              <a:t>WISE</a:t>
            </a:r>
          </a:p>
        </p:txBody>
      </p:sp>
      <p:sp>
        <p:nvSpPr>
          <p:cNvPr id="18" name="Donut 17"/>
          <p:cNvSpPr/>
          <p:nvPr/>
        </p:nvSpPr>
        <p:spPr bwMode="auto">
          <a:xfrm>
            <a:off x="4865792" y="2572745"/>
            <a:ext cx="3079403" cy="2180750"/>
          </a:xfrm>
          <a:prstGeom prst="donut">
            <a:avLst>
              <a:gd name="adj" fmla="val 2576"/>
            </a:avLst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defTabSz="305678">
              <a:defRPr/>
            </a:pPr>
            <a:endParaRPr lang="en-US" sz="1225"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Donut 20"/>
          <p:cNvSpPr/>
          <p:nvPr/>
        </p:nvSpPr>
        <p:spPr bwMode="auto">
          <a:xfrm>
            <a:off x="1191246" y="2572745"/>
            <a:ext cx="3079403" cy="2180750"/>
          </a:xfrm>
          <a:prstGeom prst="donut">
            <a:avLst>
              <a:gd name="adj" fmla="val 2576"/>
            </a:avLst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defTabSz="305678">
              <a:defRPr/>
            </a:pPr>
            <a:endParaRPr lang="en-US" sz="1225"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Left-Right-Up Arrow 16"/>
          <p:cNvSpPr/>
          <p:nvPr/>
        </p:nvSpPr>
        <p:spPr bwMode="auto">
          <a:xfrm>
            <a:off x="3934735" y="2475535"/>
            <a:ext cx="1224848" cy="1028268"/>
          </a:xfrm>
          <a:prstGeom prst="leftRightUpArrow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defTabSz="305678">
              <a:defRPr/>
            </a:pPr>
            <a:endParaRPr lang="en-US" sz="1225"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22630" y="4307426"/>
            <a:ext cx="951905" cy="280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en-US" sz="1225" dirty="0"/>
              <a:t>WOFRY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972013" y="3886157"/>
            <a:ext cx="841543" cy="280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en-US" sz="1225" dirty="0"/>
              <a:t>COMSYL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4534" y="4839765"/>
            <a:ext cx="7278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Incorerent</a:t>
            </a:r>
            <a:r>
              <a:rPr lang="en-US" dirty="0"/>
              <a:t> X-ray beams                             Fully coherent X-ray beams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FF61D9-5006-4363-B646-7F6F16212050}"/>
              </a:ext>
            </a:extLst>
          </p:cNvPr>
          <p:cNvSpPr txBox="1"/>
          <p:nvPr/>
        </p:nvSpPr>
        <p:spPr>
          <a:xfrm>
            <a:off x="1074534" y="170481"/>
            <a:ext cx="703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X-ray optics for synchrotron and XFEL beamlines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7039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image1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593" y="1716658"/>
            <a:ext cx="6206644" cy="3207269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hape 104"/>
          <p:cNvSpPr>
            <a:spLocks noGrp="1"/>
          </p:cNvSpPr>
          <p:nvPr>
            <p:ph type="title"/>
          </p:nvPr>
        </p:nvSpPr>
        <p:spPr>
          <a:xfrm>
            <a:off x="727199" y="125999"/>
            <a:ext cx="8236802" cy="496802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1600" b="1" cap="all">
                <a:solidFill>
                  <a:srgbClr val="FFFFFF"/>
                </a:solidFill>
              </a:rPr>
              <a:t>From theory to software</a:t>
            </a:r>
          </a:p>
        </p:txBody>
      </p:sp>
      <p:sp>
        <p:nvSpPr>
          <p:cNvPr id="105" name="Shape 105"/>
          <p:cNvSpPr>
            <a:spLocks noGrp="1"/>
          </p:cNvSpPr>
          <p:nvPr>
            <p:ph type="sldNum" sz="quarter" idx="4294967295"/>
          </p:nvPr>
        </p:nvSpPr>
        <p:spPr>
          <a:xfrm>
            <a:off x="179512" y="6483437"/>
            <a:ext cx="413561" cy="2124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800" b="1">
                <a:solidFill>
                  <a:srgbClr val="132577"/>
                </a:solidFill>
              </a:rPr>
              <a:t>12</a:t>
            </a:fld>
            <a:endParaRPr sz="800" b="1">
              <a:solidFill>
                <a:srgbClr val="132577"/>
              </a:solidFill>
            </a:endParaRPr>
          </a:p>
        </p:txBody>
      </p:sp>
      <p:pic>
        <p:nvPicPr>
          <p:cNvPr id="106" name="image16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110" y="1531481"/>
            <a:ext cx="2040865" cy="1454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image17.png" descr="\begin{align}&#10;\frac{\partial^2 \mathbf{E}}{\partial t^2} - c_0^2 \cdot \nabla^2 \mathbf{E} &amp;= 0\\&#10;\frac{\partial^2 \mathbf{B}}{\partial t^2} - c_0^2 \cdot \nabla^2 \mathbf{B} &amp;= 0&#10;\end{align}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24498" y="4015776"/>
            <a:ext cx="1435747" cy="803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image18.png" descr=" (\nabla^2 + k^2)\mathbf{E} = 0,\, \mathbf{B} = -\frac{i}{k} \nabla \times \mathbf{E},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162034" y="2825911"/>
            <a:ext cx="2189214" cy="324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image14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308959" y="4598191"/>
            <a:ext cx="1958528" cy="1918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image19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192781" y="2363616"/>
            <a:ext cx="3159169" cy="1895501"/>
          </a:xfrm>
          <a:prstGeom prst="rect">
            <a:avLst/>
          </a:prstGeom>
          <a:ln w="12700">
            <a:miter lim="400000"/>
          </a:ln>
          <a:effectLst>
            <a:outerShdw blurRad="50800" dist="50800" dir="5400000" rotWithShape="0">
              <a:srgbClr val="000000">
                <a:alpha val="27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0918" y="1675734"/>
            <a:ext cx="2008716" cy="5431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E955A0-8BFA-4C0A-9D9D-687EAA847AE0}"/>
              </a:ext>
            </a:extLst>
          </p:cNvPr>
          <p:cNvSpPr txBox="1"/>
          <p:nvPr/>
        </p:nvSpPr>
        <p:spPr>
          <a:xfrm>
            <a:off x="6850251" y="622801"/>
            <a:ext cx="18709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Propagation of one </a:t>
            </a:r>
            <a:r>
              <a:rPr lang="en-US" dirty="0" err="1"/>
              <a:t>wavefront</a:t>
            </a:r>
            <a:r>
              <a:rPr lang="en-US" dirty="0"/>
              <a:t>.</a:t>
            </a:r>
          </a:p>
          <a:p>
            <a:r>
              <a:rPr lang="en-US" dirty="0"/>
              <a:t>One </a:t>
            </a:r>
            <a:r>
              <a:rPr lang="en-US" dirty="0" err="1"/>
              <a:t>wavefront</a:t>
            </a:r>
            <a:r>
              <a:rPr lang="en-US" dirty="0"/>
              <a:t> is coherent by nature. 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D6FA9F-64F2-4FA1-8110-3059DCB15F47}"/>
              </a:ext>
            </a:extLst>
          </p:cNvPr>
          <p:cNvSpPr txBox="1"/>
          <p:nvPr/>
        </p:nvSpPr>
        <p:spPr>
          <a:xfrm>
            <a:off x="6850251" y="4417017"/>
            <a:ext cx="2113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</a:t>
            </a:r>
            <a:r>
              <a:rPr lang="en-US" dirty="0" err="1"/>
              <a:t>wavefront</a:t>
            </a:r>
            <a:r>
              <a:rPr lang="en-US" dirty="0"/>
              <a:t> is approximated by a ray. Many rays are summed up to form a beam, that is incoherent.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7536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/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547428" y="2709481"/>
            <a:ext cx="3419487" cy="228878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xfrm>
            <a:off x="497899" y="622800"/>
            <a:ext cx="7897956" cy="998181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 sz="1800" b="0" cap="none">
                <a:solidFill>
                  <a:srgbClr val="000000"/>
                </a:solidFill>
              </a:defRPr>
            </a:pPr>
            <a:r>
              <a:rPr lang="en-US" sz="1800" b="1" cap="all" dirty="0">
                <a:solidFill>
                  <a:srgbClr val="0070C0"/>
                </a:solidFill>
              </a:rPr>
              <a:t>At HIGH ENERGIES, WE ARE FAR FROM DIFFRACTION-LIMIT (=FULLY COHERENCE)</a:t>
            </a:r>
            <a:r>
              <a:rPr sz="1800" b="1" cap="all" dirty="0">
                <a:solidFill>
                  <a:srgbClr val="0070C0"/>
                </a:solidFill>
              </a:rPr>
              <a:t> </a:t>
            </a:r>
            <a:r>
              <a:rPr lang="en-US" sz="1800" b="1" cap="all" dirty="0">
                <a:solidFill>
                  <a:srgbClr val="0070C0"/>
                </a:solidFill>
              </a:rPr>
              <a:t> </a:t>
            </a:r>
            <a:br>
              <a:rPr lang="en-US" sz="2000" dirty="0">
                <a:solidFill>
                  <a:srgbClr val="0070C0"/>
                </a:solidFill>
              </a:rPr>
            </a:br>
            <a:br>
              <a:rPr lang="en-US" sz="2000" dirty="0">
                <a:solidFill>
                  <a:srgbClr val="0070C0"/>
                </a:solidFill>
              </a:rPr>
            </a:br>
            <a:r>
              <a:rPr lang="en-US" sz="2000" dirty="0">
                <a:solidFill>
                  <a:srgbClr val="0070C0"/>
                </a:solidFill>
              </a:rPr>
              <a:t>THEREFORE, ANY BEAMLINE SIMULATION MUST START WITH RAY TRACING (INCOHERENT BEAMS)</a:t>
            </a:r>
            <a:endParaRPr sz="1800" b="1" cap="all" dirty="0">
              <a:solidFill>
                <a:srgbClr val="0070C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25829" y="3198235"/>
            <a:ext cx="570026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3.13 %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68497" y="4396051"/>
            <a:ext cx="570026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0.18 %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565" y="2182613"/>
            <a:ext cx="4991100" cy="3581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11769" y="5858608"/>
            <a:ext cx="3058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ESRF Orange book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02665" y="5003954"/>
            <a:ext cx="3934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COMSYL calculation</a:t>
            </a:r>
          </a:p>
          <a:p>
            <a:r>
              <a:rPr lang="en-US" dirty="0">
                <a:solidFill>
                  <a:srgbClr val="0070C0"/>
                </a:solidFill>
              </a:rPr>
              <a:t>U17 2m @ 17 </a:t>
            </a:r>
            <a:r>
              <a:rPr lang="en-US" dirty="0" err="1">
                <a:solidFill>
                  <a:srgbClr val="0070C0"/>
                </a:solidFill>
              </a:rPr>
              <a:t>keV</a:t>
            </a:r>
            <a:r>
              <a:rPr lang="en-US" dirty="0">
                <a:solidFill>
                  <a:srgbClr val="0070C0"/>
                </a:solidFill>
              </a:rPr>
              <a:t> (K=0.4842) L=2m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633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Arrow 2">
            <a:extLst>
              <a:ext uri="{FF2B5EF4-FFF2-40B4-BE49-F238E27FC236}">
                <a16:creationId xmlns:a16="http://schemas.microsoft.com/office/drawing/2014/main" id="{46204D30-2F5F-48F8-854D-1279E3A2E3A4}"/>
              </a:ext>
            </a:extLst>
          </p:cNvPr>
          <p:cNvSpPr/>
          <p:nvPr/>
        </p:nvSpPr>
        <p:spPr>
          <a:xfrm>
            <a:off x="5321300" y="2433638"/>
            <a:ext cx="2174875" cy="3556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 anchor="ctr">
            <a:spAutoFit/>
          </a:bodyPr>
          <a:lstStyle/>
          <a:p>
            <a:pPr fontAlgn="auto" latinLnBrk="1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Shape 89">
            <a:extLst>
              <a:ext uri="{FF2B5EF4-FFF2-40B4-BE49-F238E27FC236}">
                <a16:creationId xmlns:a16="http://schemas.microsoft.com/office/drawing/2014/main" id="{FE0119E1-842C-466B-AE5D-8584EE0C9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75" y="125413"/>
            <a:ext cx="8237538" cy="496887"/>
          </a:xfrm>
        </p:spPr>
        <p:txBody>
          <a:bodyPr>
            <a:norm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 sz="1800" b="0" cap="none">
                <a:solidFill>
                  <a:srgbClr val="000000"/>
                </a:solidFill>
              </a:defRPr>
            </a:pPr>
            <a:r>
              <a:rPr lang="en-US" dirty="0">
                <a:sym typeface="Arial"/>
              </a:rPr>
              <a:t>Typical coherence beamline</a:t>
            </a:r>
            <a:endParaRPr dirty="0">
              <a:sym typeface="Arial"/>
            </a:endParaRPr>
          </a:p>
        </p:txBody>
      </p:sp>
      <p:sp>
        <p:nvSpPr>
          <p:cNvPr id="10243" name="Shape 90">
            <a:extLst>
              <a:ext uri="{FF2B5EF4-FFF2-40B4-BE49-F238E27FC236}">
                <a16:creationId xmlns:a16="http://schemas.microsoft.com/office/drawing/2014/main" id="{26E2E114-CEFE-4A56-ACAA-CA5C36D80B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9388" y="6483350"/>
            <a:ext cx="414337" cy="212725"/>
          </a:xfrm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E2CB1CDF-B07F-4DED-AB60-A0FB95508552}" type="slidenum">
              <a:rPr lang="en-US" altLang="en-US" sz="800">
                <a:solidFill>
                  <a:srgbClr val="132577"/>
                </a:solidFill>
              </a:rPr>
              <a:pPr eaLnBrk="1" hangingPunct="1"/>
              <a:t>14</a:t>
            </a:fld>
            <a:endParaRPr lang="en-US" altLang="en-US" sz="800">
              <a:solidFill>
                <a:srgbClr val="132577"/>
              </a:solidFill>
            </a:endParaRPr>
          </a:p>
        </p:txBody>
      </p:sp>
      <p:sp>
        <p:nvSpPr>
          <p:cNvPr id="7" name="Bent Arrow 6">
            <a:extLst>
              <a:ext uri="{FF2B5EF4-FFF2-40B4-BE49-F238E27FC236}">
                <a16:creationId xmlns:a16="http://schemas.microsoft.com/office/drawing/2014/main" id="{27F398D6-651F-406D-B964-C48A61C4E454}"/>
              </a:ext>
            </a:extLst>
          </p:cNvPr>
          <p:cNvSpPr/>
          <p:nvPr/>
        </p:nvSpPr>
        <p:spPr>
          <a:xfrm rot="5400000">
            <a:off x="3047207" y="1299369"/>
            <a:ext cx="2481262" cy="4483100"/>
          </a:xfrm>
          <a:prstGeom prst="bentArrow">
            <a:avLst/>
          </a:prstGeom>
          <a:solidFill>
            <a:schemeClr val="accent1">
              <a:lumMod val="60000"/>
              <a:lumOff val="40000"/>
            </a:schemeClr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 anchor="ctr">
            <a:spAutoFit/>
          </a:bodyPr>
          <a:lstStyle/>
          <a:p>
            <a:pPr fontAlgn="auto" latinLnBrk="1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98544914-789C-4DC4-8EB7-97A70E1D1733}"/>
              </a:ext>
            </a:extLst>
          </p:cNvPr>
          <p:cNvSpPr/>
          <p:nvPr/>
        </p:nvSpPr>
        <p:spPr>
          <a:xfrm>
            <a:off x="2046288" y="2522538"/>
            <a:ext cx="5618162" cy="179387"/>
          </a:xfrm>
          <a:prstGeom prst="rightArrow">
            <a:avLst/>
          </a:prstGeom>
          <a:solidFill>
            <a:schemeClr val="accent2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 anchor="ctr">
            <a:spAutoFit/>
          </a:bodyPr>
          <a:lstStyle/>
          <a:p>
            <a:pPr fontAlgn="auto" latinLnBrk="1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46" name="Picture 7">
            <a:extLst>
              <a:ext uri="{FF2B5EF4-FFF2-40B4-BE49-F238E27FC236}">
                <a16:creationId xmlns:a16="http://schemas.microsoft.com/office/drawing/2014/main" id="{88E2C08D-1E63-4D73-B3AA-B14DBEBEA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7325" y="2136775"/>
            <a:ext cx="1044575" cy="104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8">
            <a:extLst>
              <a:ext uri="{FF2B5EF4-FFF2-40B4-BE49-F238E27FC236}">
                <a16:creationId xmlns:a16="http://schemas.microsoft.com/office/drawing/2014/main" id="{EFE21E8A-959E-47A4-B2A9-2ED12ED486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288" y="4873625"/>
            <a:ext cx="1824037" cy="182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9">
            <a:extLst>
              <a:ext uri="{FF2B5EF4-FFF2-40B4-BE49-F238E27FC236}">
                <a16:creationId xmlns:a16="http://schemas.microsoft.com/office/drawing/2014/main" id="{DC8AC40B-C2B0-4577-9087-E7AFA094FC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860550"/>
            <a:ext cx="1658937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F0662B-E6DD-41C6-B152-72360FA73C63}"/>
              </a:ext>
            </a:extLst>
          </p:cNvPr>
          <p:cNvSpPr txBox="1"/>
          <p:nvPr/>
        </p:nvSpPr>
        <p:spPr>
          <a:xfrm>
            <a:off x="7258050" y="3405188"/>
            <a:ext cx="1593850" cy="647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>
            <a:spAutoFit/>
          </a:bodyPr>
          <a:lstStyle/>
          <a:p>
            <a:pPr fontAlgn="auto" latinLnBrk="1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much</a:t>
            </a:r>
          </a:p>
          <a:p>
            <a:pPr fontAlgn="auto" latinLnBrk="1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Coherent ?</a:t>
            </a:r>
            <a:endParaRPr lang="en-GB" sz="18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1054F4-3201-4621-A03E-F1EBC05A96D2}"/>
              </a:ext>
            </a:extLst>
          </p:cNvPr>
          <p:cNvSpPr txBox="1"/>
          <p:nvPr/>
        </p:nvSpPr>
        <p:spPr>
          <a:xfrm>
            <a:off x="6875463" y="5319713"/>
            <a:ext cx="1236662" cy="36830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>
            <a:spAutoFit/>
          </a:bodyPr>
          <a:lstStyle/>
          <a:p>
            <a:pPr fontAlgn="auto" latinLnBrk="1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Incoherent</a:t>
            </a:r>
            <a:endParaRPr lang="en-GB" sz="18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7B5FB6-8A13-4080-B676-759983A79543}"/>
              </a:ext>
            </a:extLst>
          </p:cNvPr>
          <p:cNvSpPr txBox="1"/>
          <p:nvPr/>
        </p:nvSpPr>
        <p:spPr>
          <a:xfrm>
            <a:off x="1408113" y="1503363"/>
            <a:ext cx="2676525" cy="369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>
            <a:spAutoFit/>
          </a:bodyPr>
          <a:lstStyle/>
          <a:p>
            <a:pPr fontAlgn="auto" latinLnBrk="1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Partial coherence optics</a:t>
            </a:r>
            <a:endParaRPr lang="en-GB" sz="18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Hierarchical approach to study </a:t>
            </a:r>
            <a:r>
              <a:rPr lang="en-US" dirty="0" err="1"/>
              <a:t>beamline</a:t>
            </a:r>
            <a:r>
              <a:rPr lang="en-US" dirty="0"/>
              <a:t> optics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38765"/>
            <a:ext cx="7919634" cy="5356503"/>
          </a:xfrm>
        </p:spPr>
        <p:txBody>
          <a:bodyPr/>
          <a:lstStyle/>
          <a:p>
            <a:r>
              <a:rPr lang="en-US" sz="2800" dirty="0"/>
              <a:t>Hand calculations (sizes divergences and distances define magnification, optical element </a:t>
            </a:r>
            <a:r>
              <a:rPr lang="en-US" sz="2800" dirty="0" err="1"/>
              <a:t>reflectivities</a:t>
            </a:r>
            <a:r>
              <a:rPr lang="en-US" sz="2800" dirty="0"/>
              <a:t>)</a:t>
            </a:r>
          </a:p>
          <a:p>
            <a:r>
              <a:rPr lang="en-US" sz="2800" dirty="0"/>
              <a:t>Ray tracing (starting from point sources, monochromatic beams, ideal optics, etc. then integrate finite sizes, </a:t>
            </a:r>
            <a:r>
              <a:rPr lang="en-US" sz="2800" dirty="0" err="1"/>
              <a:t>polychromaticity</a:t>
            </a:r>
            <a:r>
              <a:rPr lang="en-US" sz="2800" dirty="0"/>
              <a:t>, real optics with surface errors)</a:t>
            </a:r>
          </a:p>
          <a:p>
            <a:r>
              <a:rPr lang="en-US" sz="2800" dirty="0"/>
              <a:t>If coherence is important, apply wave optics</a:t>
            </a:r>
          </a:p>
          <a:p>
            <a:pPr lvl="1"/>
            <a:r>
              <a:rPr lang="en-US" sz="2400" dirty="0"/>
              <a:t>Hybrid method: corrections to ray tracing</a:t>
            </a:r>
          </a:p>
          <a:p>
            <a:pPr lvl="1"/>
            <a:r>
              <a:rPr lang="en-US" sz="2400" dirty="0"/>
              <a:t>1D prototyping (fast)</a:t>
            </a:r>
          </a:p>
          <a:p>
            <a:pPr lvl="1"/>
            <a:r>
              <a:rPr lang="en-US" sz="2400" dirty="0"/>
              <a:t>2D full simulation</a:t>
            </a:r>
          </a:p>
          <a:p>
            <a:pPr lvl="1"/>
            <a:r>
              <a:rPr lang="en-US" sz="2400" dirty="0"/>
              <a:t>Partial coherence (</a:t>
            </a:r>
            <a:r>
              <a:rPr lang="en-US" sz="2400" dirty="0" err="1"/>
              <a:t>multielectron</a:t>
            </a:r>
            <a:r>
              <a:rPr lang="en-US" sz="2400" dirty="0"/>
              <a:t>, coherent mode decomposition)</a:t>
            </a:r>
          </a:p>
        </p:txBody>
      </p:sp>
    </p:spTree>
    <p:extLst>
      <p:ext uri="{BB962C8B-B14F-4D97-AF65-F5344CB8AC3E}">
        <p14:creationId xmlns:p14="http://schemas.microsoft.com/office/powerpoint/2010/main" val="3998465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39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3992"/>
            <a:ext cx="8229600" cy="5263775"/>
          </a:xfrm>
        </p:spPr>
        <p:txBody>
          <a:bodyPr/>
          <a:lstStyle/>
          <a:p>
            <a:r>
              <a:rPr lang="en-US" sz="2800" dirty="0">
                <a:solidFill>
                  <a:srgbClr val="7F7F7F"/>
                </a:solidFill>
                <a:ea typeface="ＭＳ Ｐゴシック" pitchFamily="34" charset="-128"/>
              </a:rPr>
              <a:t>Introduction to  OASYS</a:t>
            </a:r>
          </a:p>
          <a:p>
            <a:r>
              <a:rPr lang="en-US" sz="2800" dirty="0">
                <a:solidFill>
                  <a:srgbClr val="FF0000"/>
                </a:solidFill>
                <a:ea typeface="ＭＳ Ｐゴシック" pitchFamily="34" charset="-128"/>
              </a:rPr>
              <a:t>XOPPY toolbox: Source emission and characteristics of optical elements. Power transport</a:t>
            </a:r>
          </a:p>
          <a:p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ShadowOUI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: Ray tracing SR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beamlines</a:t>
            </a:r>
            <a:endParaRPr lang="en-US" sz="2800" dirty="0">
              <a:solidFill>
                <a:schemeClr val="bg1">
                  <a:lumMod val="50000"/>
                </a:schemeClr>
              </a:solidFill>
              <a:ea typeface="ＭＳ Ｐゴシック" pitchFamily="34" charset="-128"/>
            </a:endParaRPr>
          </a:p>
          <a:p>
            <a:pPr lvl="1"/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Mirror aberrations</a:t>
            </a:r>
          </a:p>
          <a:p>
            <a:pPr lvl="1"/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Crystal systems</a:t>
            </a:r>
          </a:p>
          <a:p>
            <a:pPr lvl="1"/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Lenses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WOFRY and SRW: coherent beam transport:</a:t>
            </a:r>
          </a:p>
          <a:p>
            <a:pPr lvl="1"/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Simple examples with WOFRY</a:t>
            </a:r>
          </a:p>
          <a:p>
            <a:pPr lvl="1"/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Introduction to Partial coherence</a:t>
            </a:r>
            <a:endParaRPr lang="en-US" sz="2000" dirty="0">
              <a:solidFill>
                <a:schemeClr val="bg1">
                  <a:lumMod val="50000"/>
                </a:schemeClr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9378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495914" y="216394"/>
            <a:ext cx="7886700" cy="994172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Source emission (XOPPY)</a:t>
            </a:r>
            <a:endParaRPr lang="en-GB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237720" y="1909029"/>
            <a:ext cx="6172200" cy="4440657"/>
          </a:xfrm>
        </p:spPr>
        <p:txBody>
          <a:bodyPr/>
          <a:lstStyle/>
          <a:p>
            <a:r>
              <a:rPr lang="en-US" altLang="en-US" sz="1800" dirty="0" err="1">
                <a:ea typeface="ＭＳ Ｐゴシック" panose="020B0600070205080204" pitchFamily="34" charset="-128"/>
              </a:rPr>
              <a:t>Undulator</a:t>
            </a:r>
            <a:r>
              <a:rPr lang="en-US" altLang="en-US" sz="1800" dirty="0">
                <a:ea typeface="ＭＳ Ｐゴシック" panose="020B0600070205080204" pitchFamily="34" charset="-128"/>
              </a:rPr>
              <a:t> spectrum (flux or power versus E)</a:t>
            </a:r>
          </a:p>
          <a:p>
            <a:r>
              <a:rPr lang="en-US" altLang="en-US" sz="1800" dirty="0" err="1">
                <a:ea typeface="ＭＳ Ｐゴシック" panose="020B0600070205080204" pitchFamily="34" charset="-128"/>
              </a:rPr>
              <a:t>Undulator</a:t>
            </a:r>
            <a:r>
              <a:rPr lang="en-US" altLang="en-US" sz="1800" dirty="0">
                <a:ea typeface="ＭＳ Ｐゴシック" panose="020B0600070205080204" pitchFamily="34" charset="-128"/>
              </a:rPr>
              <a:t> power density (power versus X,Y)</a:t>
            </a:r>
          </a:p>
          <a:p>
            <a:r>
              <a:rPr lang="en-US" altLang="en-US" sz="1800" dirty="0" err="1">
                <a:ea typeface="ＭＳ Ｐゴシック" panose="020B0600070205080204" pitchFamily="34" charset="-128"/>
              </a:rPr>
              <a:t>Undulator</a:t>
            </a:r>
            <a:r>
              <a:rPr lang="en-US" altLang="en-US" sz="1800" dirty="0">
                <a:ea typeface="ＭＳ Ｐゴシック" panose="020B0600070205080204" pitchFamily="34" charset="-128"/>
              </a:rPr>
              <a:t> Spectrum (flux/power </a:t>
            </a:r>
            <a:r>
              <a:rPr lang="en-US" altLang="en-US" sz="1800" dirty="0" err="1">
                <a:ea typeface="ＭＳ Ｐゴシック" panose="020B0600070205080204" pitchFamily="34" charset="-128"/>
              </a:rPr>
              <a:t>vs</a:t>
            </a:r>
            <a:r>
              <a:rPr lang="en-US" altLang="en-US" sz="1800" dirty="0">
                <a:ea typeface="ＭＳ Ｐゴシック" panose="020B0600070205080204" pitchFamily="34" charset="-128"/>
              </a:rPr>
              <a:t> X,Y,E)</a:t>
            </a:r>
          </a:p>
          <a:p>
            <a:r>
              <a:rPr lang="en-US" altLang="en-US" sz="1800" dirty="0" err="1">
                <a:ea typeface="ＭＳ Ｐゴシック" panose="020B0600070205080204" pitchFamily="34" charset="-128"/>
              </a:rPr>
              <a:t>Undulator</a:t>
            </a:r>
            <a:r>
              <a:rPr lang="en-US" altLang="en-US" sz="1800" dirty="0">
                <a:ea typeface="ＭＳ Ｐゴシック" panose="020B0600070205080204" pitchFamily="34" charset="-128"/>
              </a:rPr>
              <a:t> tuning curves</a:t>
            </a:r>
          </a:p>
          <a:p>
            <a:endParaRPr lang="en-US" altLang="en-US" sz="1800" dirty="0">
              <a:ea typeface="ＭＳ Ｐゴシック" panose="020B0600070205080204" pitchFamily="34" charset="-128"/>
            </a:endParaRPr>
          </a:p>
          <a:p>
            <a:r>
              <a:rPr lang="en-US" altLang="en-US" sz="1800" dirty="0">
                <a:ea typeface="ＭＳ Ｐゴシック" panose="020B0600070205080204" pitchFamily="34" charset="-128"/>
              </a:rPr>
              <a:t>Wiggler spectrum Spectrum (flux/power </a:t>
            </a:r>
            <a:r>
              <a:rPr lang="en-US" altLang="en-US" sz="1800" dirty="0" err="1">
                <a:ea typeface="ＭＳ Ｐゴシック" panose="020B0600070205080204" pitchFamily="34" charset="-128"/>
              </a:rPr>
              <a:t>vs</a:t>
            </a:r>
            <a:r>
              <a:rPr lang="en-US" altLang="en-US" sz="1800" dirty="0">
                <a:ea typeface="ＭＳ Ｐゴシック" panose="020B0600070205080204" pitchFamily="34" charset="-128"/>
              </a:rPr>
              <a:t> X,Y,E)</a:t>
            </a:r>
          </a:p>
          <a:p>
            <a:endParaRPr lang="en-US" altLang="en-US" sz="1800" dirty="0">
              <a:ea typeface="ＭＳ Ｐゴシック" panose="020B0600070205080204" pitchFamily="34" charset="-128"/>
            </a:endParaRPr>
          </a:p>
          <a:p>
            <a:endParaRPr lang="en-US" altLang="en-US" sz="1800" dirty="0">
              <a:ea typeface="ＭＳ Ｐゴシック" panose="020B0600070205080204" pitchFamily="34" charset="-128"/>
            </a:endParaRPr>
          </a:p>
          <a:p>
            <a:r>
              <a:rPr lang="en-US" altLang="en-US" sz="1800" dirty="0">
                <a:ea typeface="ＭＳ Ｐゴシック" panose="020B0600070205080204" pitchFamily="34" charset="-128"/>
              </a:rPr>
              <a:t>BM Spectrum (flux/power </a:t>
            </a:r>
            <a:r>
              <a:rPr lang="en-US" altLang="en-US" sz="1800" dirty="0" err="1">
                <a:ea typeface="ＭＳ Ｐゴシック" panose="020B0600070205080204" pitchFamily="34" charset="-128"/>
              </a:rPr>
              <a:t>vs</a:t>
            </a:r>
            <a:r>
              <a:rPr lang="en-US" altLang="en-US" sz="1800" dirty="0">
                <a:ea typeface="ＭＳ Ｐゴシック" panose="020B0600070205080204" pitchFamily="34" charset="-128"/>
              </a:rPr>
              <a:t> E, angle)</a:t>
            </a:r>
          </a:p>
          <a:p>
            <a:endParaRPr lang="en-US" altLang="en-US" sz="1800" dirty="0">
              <a:ea typeface="ＭＳ Ｐゴシック" panose="020B0600070205080204" pitchFamily="34" charset="-128"/>
            </a:endParaRPr>
          </a:p>
          <a:p>
            <a:r>
              <a:rPr lang="en-US" altLang="en-US" sz="1800" dirty="0">
                <a:ea typeface="ＭＳ Ｐゴシック" panose="020B0600070205080204" pitchFamily="34" charset="-128"/>
              </a:rPr>
              <a:t>Others</a:t>
            </a:r>
          </a:p>
          <a:p>
            <a:endParaRPr lang="en-US" altLang="en-US" sz="1800" dirty="0">
              <a:ea typeface="ＭＳ Ｐゴシック" panose="020B0600070205080204" pitchFamily="34" charset="-128"/>
            </a:endParaRPr>
          </a:p>
          <a:p>
            <a:endParaRPr lang="en-US" altLang="en-US" sz="1800" dirty="0">
              <a:ea typeface="ＭＳ Ｐゴシック" panose="020B0600070205080204" pitchFamily="34" charset="-128"/>
            </a:endParaRPr>
          </a:p>
          <a:p>
            <a:endParaRPr lang="en-US" altLang="en-US" sz="1800" dirty="0">
              <a:ea typeface="ＭＳ Ｐゴシック" panose="020B0600070205080204" pitchFamily="34" charset="-128"/>
            </a:endParaRPr>
          </a:p>
          <a:p>
            <a:endParaRPr lang="en-GB" altLang="en-US" dirty="0">
              <a:ea typeface="ＭＳ Ｐゴシック" panose="020B060007020508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7826" y="1470101"/>
            <a:ext cx="32893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115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495914" y="581163"/>
            <a:ext cx="7886700" cy="994172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Optical elements (XOPPY)</a:t>
            </a:r>
            <a:endParaRPr lang="en-GB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1143000" y="1920478"/>
            <a:ext cx="6172200" cy="3394472"/>
          </a:xfrm>
        </p:spPr>
        <p:txBody>
          <a:bodyPr/>
          <a:lstStyle/>
          <a:p>
            <a:r>
              <a:rPr lang="en-US" altLang="en-US" sz="1800" dirty="0">
                <a:ea typeface="ＭＳ Ｐゴシック" panose="020B0600070205080204" pitchFamily="34" charset="-128"/>
              </a:rPr>
              <a:t>Attenuators</a:t>
            </a:r>
          </a:p>
          <a:p>
            <a:endParaRPr lang="en-US" altLang="en-US" sz="1800" dirty="0">
              <a:ea typeface="ＭＳ Ｐゴシック" panose="020B0600070205080204" pitchFamily="34" charset="-128"/>
            </a:endParaRPr>
          </a:p>
          <a:p>
            <a:r>
              <a:rPr lang="en-US" altLang="en-US" sz="1800" dirty="0">
                <a:ea typeface="ＭＳ Ｐゴシック" panose="020B0600070205080204" pitchFamily="34" charset="-128"/>
              </a:rPr>
              <a:t>Mirrors</a:t>
            </a:r>
          </a:p>
          <a:p>
            <a:endParaRPr lang="en-US" altLang="en-US" sz="1800" dirty="0">
              <a:ea typeface="ＭＳ Ｐゴシック" panose="020B0600070205080204" pitchFamily="34" charset="-128"/>
            </a:endParaRPr>
          </a:p>
          <a:p>
            <a:r>
              <a:rPr lang="en-US" altLang="en-US" sz="1800" dirty="0">
                <a:ea typeface="ＭＳ Ｐゴシック" panose="020B0600070205080204" pitchFamily="34" charset="-128"/>
              </a:rPr>
              <a:t>Multilayers</a:t>
            </a:r>
          </a:p>
          <a:p>
            <a:endParaRPr lang="en-US" altLang="en-US" sz="1800" dirty="0">
              <a:ea typeface="ＭＳ Ｐゴシック" panose="020B0600070205080204" pitchFamily="34" charset="-128"/>
            </a:endParaRPr>
          </a:p>
          <a:p>
            <a:r>
              <a:rPr lang="en-US" altLang="en-US" sz="1800" dirty="0">
                <a:ea typeface="ＭＳ Ｐゴシック" panose="020B0600070205080204" pitchFamily="34" charset="-128"/>
              </a:rPr>
              <a:t>Crystals</a:t>
            </a:r>
          </a:p>
          <a:p>
            <a:endParaRPr lang="en-GB" altLang="en-US" dirty="0">
              <a:ea typeface="ＭＳ Ｐゴシック" panose="020B060007020508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703" y="1575335"/>
            <a:ext cx="32512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15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374489" y="124564"/>
            <a:ext cx="8557481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err="1">
                <a:solidFill>
                  <a:srgbClr val="006BA6"/>
                </a:solidFill>
                <a:latin typeface="Calibri"/>
              </a:rPr>
              <a:t>Undulator</a:t>
            </a:r>
            <a:r>
              <a:rPr lang="en-US" sz="3800" b="1" strike="noStrike" spc="-1" dirty="0">
                <a:solidFill>
                  <a:srgbClr val="006BA6"/>
                </a:solidFill>
                <a:latin typeface="Calibri"/>
              </a:rPr>
              <a:t> Memorandum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8770410" y="6442200"/>
            <a:ext cx="40203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19</a:t>
            </a:fld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45" y="958468"/>
            <a:ext cx="1940855" cy="21462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794" y="958468"/>
            <a:ext cx="1759847" cy="22067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6435" y="3665445"/>
            <a:ext cx="2292781" cy="229278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557810" y="672552"/>
            <a:ext cx="758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Undulator</a:t>
            </a:r>
            <a:r>
              <a:rPr lang="en-US" dirty="0"/>
              <a:t> emission, after classical electrodynamics (e.g., Jackson,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85479" y="4104597"/>
            <a:ext cx="163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 resonance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3942" y="1041884"/>
            <a:ext cx="2141537" cy="55877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2088" y="2247469"/>
            <a:ext cx="2383994" cy="9177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3227" y="1724454"/>
            <a:ext cx="1704975" cy="7112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283227" y="2417750"/>
            <a:ext cx="205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</a:t>
            </a:r>
            <a:r>
              <a:rPr lang="en-US" i="1" baseline="-25000" dirty="0"/>
              <a:t>e</a:t>
            </a:r>
            <a:r>
              <a:rPr lang="en-US" i="1" dirty="0"/>
              <a:t>c</a:t>
            </a:r>
            <a:r>
              <a:rPr lang="en-US" i="1" baseline="30000" dirty="0"/>
              <a:t>2</a:t>
            </a:r>
            <a:r>
              <a:rPr lang="en-US" dirty="0"/>
              <a:t> = 0.51 MeV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2" y="3430783"/>
            <a:ext cx="3348046" cy="30114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05350" y="1041884"/>
            <a:ext cx="3909261" cy="6825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569641" y="3314809"/>
            <a:ext cx="3362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resonance approximation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90026" y="3684141"/>
            <a:ext cx="3284354" cy="2346942"/>
          </a:xfrm>
          <a:prstGeom prst="rect">
            <a:avLst/>
          </a:prstGeom>
        </p:spPr>
      </p:pic>
      <p:graphicFrame>
        <p:nvGraphicFramePr>
          <p:cNvPr id="26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4959281"/>
              </p:ext>
            </p:extLst>
          </p:nvPr>
        </p:nvGraphicFramePr>
        <p:xfrm>
          <a:off x="7445375" y="3773488"/>
          <a:ext cx="1631950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67" name="Equation" r:id="rId12" imgW="1333500" imgH="457200" progId="Equation.DSMT4">
                  <p:embed/>
                </p:oleObj>
              </mc:Choice>
              <mc:Fallback>
                <p:oleObj name="Equation" r:id="rId12" imgW="13335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5375" y="3773488"/>
                        <a:ext cx="1631950" cy="515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5381926" y="5958225"/>
            <a:ext cx="3762074" cy="1989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algn="l" rtl="0" latinLnBrk="1" hangingPunct="0"/>
            <a:r>
              <a:rPr lang="en-US" sz="800" dirty="0" err="1"/>
              <a:t>Onuki</a:t>
            </a:r>
            <a:r>
              <a:rPr lang="en-US" sz="800" dirty="0"/>
              <a:t> &amp; </a:t>
            </a:r>
            <a:r>
              <a:rPr lang="en-US" sz="800" dirty="0" err="1"/>
              <a:t>Elleaume</a:t>
            </a:r>
            <a:r>
              <a:rPr lang="en-US" sz="800" dirty="0"/>
              <a:t> </a:t>
            </a:r>
            <a:r>
              <a:rPr lang="en-US" sz="800" dirty="0" err="1"/>
              <a:t>Undulators</a:t>
            </a:r>
            <a:r>
              <a:rPr lang="en-US" sz="800" dirty="0"/>
              <a:t>, Wigglers  and their applications, CRC press, 2002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6E698A-13AC-421E-B7AE-2A834D52D620}"/>
              </a:ext>
            </a:extLst>
          </p:cNvPr>
          <p:cNvSpPr txBox="1"/>
          <p:nvPr/>
        </p:nvSpPr>
        <p:spPr>
          <a:xfrm>
            <a:off x="837674" y="3866806"/>
            <a:ext cx="2014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Slit (2.1 x 1 mm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9FAE1F0-DEDF-41A0-9F06-14358B6661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95600" y="4562810"/>
            <a:ext cx="1356826" cy="128432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8B8B268-3763-40DA-B974-F087396E2362}"/>
              </a:ext>
            </a:extLst>
          </p:cNvPr>
          <p:cNvSpPr txBox="1"/>
          <p:nvPr/>
        </p:nvSpPr>
        <p:spPr>
          <a:xfrm>
            <a:off x="1689227" y="4736391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Slit (10 x 10 mm</a:t>
            </a:r>
            <a:r>
              <a:rPr lang="en-US" sz="1400" baseline="30000" dirty="0"/>
              <a:t>2</a:t>
            </a:r>
            <a:r>
              <a:rPr lang="en-US" dirty="0"/>
              <a:t>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9A8896-6B59-44BE-91A6-E87DF290D8D3}"/>
              </a:ext>
            </a:extLst>
          </p:cNvPr>
          <p:cNvCxnSpPr/>
          <p:nvPr/>
        </p:nvCxnSpPr>
        <p:spPr>
          <a:xfrm flipH="1">
            <a:off x="2321983" y="2813980"/>
            <a:ext cx="1487811" cy="2544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8F250D2-EBE5-4805-899A-2181934AC8C8}"/>
              </a:ext>
            </a:extLst>
          </p:cNvPr>
          <p:cNvSpPr txBox="1"/>
          <p:nvPr/>
        </p:nvSpPr>
        <p:spPr>
          <a:xfrm>
            <a:off x="8490064" y="3937575"/>
            <a:ext cx="13443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~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24500880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" grpId="0"/>
      <p:bldP spid="21" grpId="0"/>
      <p:bldP spid="23" grpId="0"/>
      <p:bldP spid="27" grpId="0"/>
      <p:bldP spid="28" grpId="0"/>
      <p:bldP spid="30" grpId="0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39"/>
            <a:ext cx="8229600" cy="11430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3992"/>
            <a:ext cx="8229600" cy="5263775"/>
          </a:xfrm>
        </p:spPr>
        <p:txBody>
          <a:bodyPr/>
          <a:lstStyle/>
          <a:p>
            <a:r>
              <a:rPr lang="en-US" sz="2800" dirty="0">
                <a:ea typeface="ＭＳ Ｐゴシック" pitchFamily="34" charset="-128"/>
              </a:rPr>
              <a:t>Introduction to  OASYS</a:t>
            </a:r>
          </a:p>
          <a:p>
            <a:r>
              <a:rPr lang="en-US" sz="2800" dirty="0">
                <a:ea typeface="ＭＳ Ｐゴシック" pitchFamily="34" charset="-128"/>
              </a:rPr>
              <a:t>XOPPY toolbox: Source emission and characteristics of optical elements. Power transport</a:t>
            </a:r>
          </a:p>
          <a:p>
            <a:r>
              <a:rPr lang="en-US" sz="2800" dirty="0" err="1">
                <a:ea typeface="ＭＳ Ｐゴシック" pitchFamily="34" charset="-128"/>
              </a:rPr>
              <a:t>ShadowOUI</a:t>
            </a:r>
            <a:r>
              <a:rPr lang="en-US" sz="2800" dirty="0">
                <a:ea typeface="ＭＳ Ｐゴシック" pitchFamily="34" charset="-128"/>
              </a:rPr>
              <a:t>: Ray tracing SR </a:t>
            </a:r>
            <a:r>
              <a:rPr lang="en-US" sz="2800" dirty="0" err="1">
                <a:ea typeface="ＭＳ Ｐゴシック" pitchFamily="34" charset="-128"/>
              </a:rPr>
              <a:t>beamlines</a:t>
            </a:r>
            <a:endParaRPr lang="en-US" sz="2800" dirty="0">
              <a:ea typeface="ＭＳ Ｐゴシック" pitchFamily="34" charset="-128"/>
            </a:endParaRPr>
          </a:p>
          <a:p>
            <a:pPr lvl="1"/>
            <a:r>
              <a:rPr lang="en-US" sz="2400" dirty="0">
                <a:ea typeface="ＭＳ Ｐゴシック" pitchFamily="34" charset="-128"/>
              </a:rPr>
              <a:t>Mirror aberrations</a:t>
            </a:r>
          </a:p>
          <a:p>
            <a:pPr lvl="1"/>
            <a:r>
              <a:rPr lang="en-US" sz="2400" dirty="0">
                <a:ea typeface="ＭＳ Ｐゴシック" pitchFamily="34" charset="-128"/>
              </a:rPr>
              <a:t>Crystal systems</a:t>
            </a:r>
          </a:p>
          <a:p>
            <a:pPr lvl="1"/>
            <a:r>
              <a:rPr lang="en-US" sz="2400" dirty="0">
                <a:ea typeface="ＭＳ Ｐゴシック" pitchFamily="34" charset="-128"/>
              </a:rPr>
              <a:t>Lenses</a:t>
            </a:r>
          </a:p>
          <a:p>
            <a:r>
              <a:rPr lang="en-US" sz="2800" dirty="0">
                <a:ea typeface="ＭＳ Ｐゴシック" pitchFamily="34" charset="-128"/>
              </a:rPr>
              <a:t>WOFRY and SRW: coherent beam transport:</a:t>
            </a:r>
          </a:p>
          <a:p>
            <a:pPr lvl="1"/>
            <a:r>
              <a:rPr lang="en-US" sz="2400" dirty="0">
                <a:ea typeface="ＭＳ Ｐゴシック" pitchFamily="34" charset="-128"/>
              </a:rPr>
              <a:t>Simple examples with WOFRY</a:t>
            </a:r>
          </a:p>
          <a:p>
            <a:pPr lvl="1"/>
            <a:r>
              <a:rPr lang="en-US" sz="2400" dirty="0">
                <a:ea typeface="ＭＳ Ｐゴシック" pitchFamily="34" charset="-128"/>
              </a:rPr>
              <a:t>Introduction to Partial coherence</a:t>
            </a:r>
            <a:endParaRPr lang="en-US" sz="200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4589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538" y="31750"/>
            <a:ext cx="6399212" cy="472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TextBox 2"/>
          <p:cNvSpPr txBox="1">
            <a:spLocks noChangeArrowheads="1"/>
          </p:cNvSpPr>
          <p:nvPr/>
        </p:nvSpPr>
        <p:spPr bwMode="auto">
          <a:xfrm>
            <a:off x="211138" y="4872038"/>
            <a:ext cx="8686800" cy="584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FF0000"/>
                </a:solidFill>
              </a:rPr>
              <a:t>(FOR UNDULATORS, THESE FORMULAS ARE VALID AT THE WAIST, AT THE UNDULATOR RESONANCE, AND SUPOSSING GAUSSIAN EMISSION OF PHOTONS)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340475" y="3825875"/>
            <a:ext cx="1905000" cy="41116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1800" dirty="0"/>
              <a:t>Courtesy: Boaz Nash</a:t>
            </a:r>
          </a:p>
        </p:txBody>
      </p:sp>
      <p:sp>
        <p:nvSpPr>
          <p:cNvPr id="14341" name="TextBox 4"/>
          <p:cNvSpPr txBox="1">
            <a:spLocks noChangeArrowheads="1"/>
          </p:cNvSpPr>
          <p:nvPr/>
        </p:nvSpPr>
        <p:spPr bwMode="auto">
          <a:xfrm>
            <a:off x="211138" y="5503863"/>
            <a:ext cx="8686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0070C0"/>
                </a:solidFill>
              </a:rPr>
              <a:t>ShadowOui performs “numeric convolution” by Monte Carlo sampling of the electron beam [Gaussian] and photon emission [non Gaussian]</a:t>
            </a:r>
            <a:endParaRPr lang="en-GB" altLang="en-US" sz="24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32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374490" y="-21360"/>
            <a:ext cx="8395920" cy="793406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err="1">
                <a:solidFill>
                  <a:srgbClr val="006BA6"/>
                </a:solidFill>
                <a:latin typeface="Calibri"/>
              </a:rPr>
              <a:t>Undulators</a:t>
            </a:r>
            <a:r>
              <a:rPr lang="en-US" sz="3800" b="1" strike="noStrike" spc="-1" dirty="0">
                <a:solidFill>
                  <a:srgbClr val="006BA6"/>
                </a:solidFill>
                <a:latin typeface="Calibri"/>
              </a:rPr>
              <a:t>: Power and spectral calculations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8770410" y="6424312"/>
            <a:ext cx="40203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21</a:t>
            </a:fld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67" y="1106002"/>
            <a:ext cx="8166843" cy="17310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863964"/>
            <a:ext cx="50956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Maximum power is obtained at highest K (or B) corresponding to the minimum photon energy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spectral range covered by </a:t>
            </a:r>
            <a:r>
              <a:rPr lang="en-US" dirty="0" err="1"/>
              <a:t>undulator</a:t>
            </a:r>
            <a:r>
              <a:rPr lang="en-US" dirty="0"/>
              <a:t> is shown by the Tuning Curves.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811" y="3943597"/>
            <a:ext cx="2324339" cy="22143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708" y="3827052"/>
            <a:ext cx="1635016" cy="26731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8724" y="2794000"/>
            <a:ext cx="13716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449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0" y="977114"/>
            <a:ext cx="3678220" cy="3154186"/>
          </a:xfrm>
          <a:prstGeom prst="rect">
            <a:avLst/>
          </a:prstGeom>
        </p:spPr>
      </p:pic>
      <p:sp>
        <p:nvSpPr>
          <p:cNvPr id="263" name="TextShape 2"/>
          <p:cNvSpPr txBox="1"/>
          <p:nvPr/>
        </p:nvSpPr>
        <p:spPr>
          <a:xfrm>
            <a:off x="8770410" y="6442200"/>
            <a:ext cx="40203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22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1718" y="3921625"/>
            <a:ext cx="562354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Tips: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Calculate on aperture large enough to accept all the radiation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Select “modify slit” to calculate power on smaller slit and to calculate power density on mirror surface</a:t>
            </a:r>
          </a:p>
        </p:txBody>
      </p:sp>
      <p:sp>
        <p:nvSpPr>
          <p:cNvPr id="10" name="Cube 9"/>
          <p:cNvSpPr/>
          <p:nvPr/>
        </p:nvSpPr>
        <p:spPr>
          <a:xfrm rot="21058352">
            <a:off x="5685811" y="3203190"/>
            <a:ext cx="3529409" cy="755776"/>
          </a:xfrm>
          <a:prstGeom prst="cube">
            <a:avLst>
              <a:gd name="adj" fmla="val 8361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n 10"/>
          <p:cNvSpPr/>
          <p:nvPr/>
        </p:nvSpPr>
        <p:spPr>
          <a:xfrm rot="16200000">
            <a:off x="5917411" y="2343252"/>
            <a:ext cx="377829" cy="2365703"/>
          </a:xfrm>
          <a:prstGeom prst="can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 rot="21046889">
            <a:off x="6336520" y="3387904"/>
            <a:ext cx="1728192" cy="33227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7289177" y="3335807"/>
            <a:ext cx="755404" cy="138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 rot="21046889">
            <a:off x="6455097" y="3433962"/>
            <a:ext cx="1504781" cy="22625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 rot="21046889">
            <a:off x="6783528" y="3485722"/>
            <a:ext cx="793747" cy="1104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527712" y="2303938"/>
            <a:ext cx="306044" cy="36718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57167" y="1844905"/>
            <a:ext cx="195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 sigma 1.32 mm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376" y="773013"/>
            <a:ext cx="2624070" cy="224751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292801" y="983867"/>
            <a:ext cx="1650045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Mask</a:t>
            </a:r>
          </a:p>
          <a:p>
            <a:r>
              <a:rPr lang="en-US" dirty="0"/>
              <a:t>2x2 mm @ 25.4,=m</a:t>
            </a:r>
          </a:p>
          <a:p>
            <a:r>
              <a:rPr lang="en-US" dirty="0"/>
              <a:t>Or</a:t>
            </a:r>
          </a:p>
          <a:p>
            <a:r>
              <a:rPr lang="en-US" dirty="0"/>
              <a:t>2.1x2.1 @ 28m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092" y="4293238"/>
            <a:ext cx="2899055" cy="2431878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8344130" y="4042800"/>
            <a:ext cx="630506" cy="769205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225726" y="2862158"/>
            <a:ext cx="16594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Mirror:</a:t>
            </a:r>
          </a:p>
          <a:p>
            <a:r>
              <a:rPr lang="en-US" dirty="0"/>
              <a:t>400mm</a:t>
            </a:r>
          </a:p>
          <a:p>
            <a:r>
              <a:rPr lang="en-US" dirty="0"/>
              <a:t>2.1mm (mask)</a:t>
            </a:r>
          </a:p>
        </p:txBody>
      </p:sp>
      <p:sp>
        <p:nvSpPr>
          <p:cNvPr id="262" name="TextShape 1"/>
          <p:cNvSpPr txBox="1"/>
          <p:nvPr/>
        </p:nvSpPr>
        <p:spPr>
          <a:xfrm>
            <a:off x="374490" y="246960"/>
            <a:ext cx="704187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>
                <a:solidFill>
                  <a:srgbClr val="006BA6"/>
                </a:solidFill>
                <a:latin typeface="Calibri"/>
              </a:rPr>
              <a:t>Power density (Power </a:t>
            </a:r>
            <a:r>
              <a:rPr lang="en-US" sz="3800" b="1" strike="noStrike" spc="-1" dirty="0" err="1">
                <a:solidFill>
                  <a:srgbClr val="006BA6"/>
                </a:solidFill>
                <a:latin typeface="Calibri"/>
              </a:rPr>
              <a:t>vs</a:t>
            </a:r>
            <a:r>
              <a:rPr lang="en-US" sz="3800" b="1" strike="noStrike" spc="-1" dirty="0">
                <a:solidFill>
                  <a:srgbClr val="006BA6"/>
                </a:solidFill>
                <a:latin typeface="Calibri"/>
              </a:rPr>
              <a:t> X and Y)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6261" y="145642"/>
            <a:ext cx="1004042" cy="83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6538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307415" y="0"/>
            <a:ext cx="704187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>
                <a:solidFill>
                  <a:srgbClr val="006BA6"/>
                </a:solidFill>
                <a:latin typeface="Calibri"/>
              </a:rPr>
              <a:t>Flux and Spectral Power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8770410" y="6442200"/>
            <a:ext cx="40203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23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409" y="873735"/>
            <a:ext cx="2740523" cy="25940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78" y="3428751"/>
            <a:ext cx="2887103" cy="26042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7195" y="537145"/>
            <a:ext cx="2643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Slit (10 x 10 mm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85360" y="464998"/>
            <a:ext cx="2014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Slit (2.1 x 1 mm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390" y="928538"/>
            <a:ext cx="2783160" cy="25033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9026" y="3541934"/>
            <a:ext cx="2656991" cy="23741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6550" y="73810"/>
            <a:ext cx="16891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526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37352" y="78894"/>
            <a:ext cx="9449812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1" strike="noStrike" spc="-1" dirty="0">
                <a:solidFill>
                  <a:srgbClr val="006BA6"/>
                </a:solidFill>
                <a:latin typeface="Calibri"/>
              </a:rPr>
              <a:t>Spectral response of mirrors and attenuators (filters)</a:t>
            </a:r>
            <a:endParaRPr lang="en-US" sz="32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8770410" y="6442200"/>
            <a:ext cx="40203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24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5727240" y="6426720"/>
            <a:ext cx="305721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 ANL APS - December 11-13, 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793" y="1153704"/>
            <a:ext cx="2484276" cy="2689654"/>
          </a:xfrm>
          <a:prstGeom prst="rect">
            <a:avLst/>
          </a:prstGeom>
        </p:spPr>
      </p:pic>
      <p:cxnSp>
        <p:nvCxnSpPr>
          <p:cNvPr id="7" name="Straight Connector 6"/>
          <p:cNvCxnSpPr>
            <a:stCxn id="22" idx="1"/>
          </p:cNvCxnSpPr>
          <p:nvPr/>
        </p:nvCxnSpPr>
        <p:spPr>
          <a:xfrm flipV="1">
            <a:off x="3371607" y="3929834"/>
            <a:ext cx="904460" cy="629088"/>
          </a:xfrm>
          <a:prstGeom prst="line">
            <a:avLst/>
          </a:prstGeom>
          <a:ln w="57150">
            <a:solidFill>
              <a:srgbClr val="ED77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376398" y="2738507"/>
            <a:ext cx="2457273" cy="0"/>
          </a:xfrm>
          <a:prstGeom prst="line">
            <a:avLst/>
          </a:prstGeom>
          <a:ln w="57150">
            <a:solidFill>
              <a:srgbClr val="ED77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93411" y="784372"/>
            <a:ext cx="36805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Interaction of radiation with matter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571425" y="785052"/>
            <a:ext cx="1284486" cy="662608"/>
            <a:chOff x="647564" y="1346765"/>
            <a:chExt cx="792088" cy="646331"/>
          </a:xfrm>
        </p:grpSpPr>
        <p:sp>
          <p:nvSpPr>
            <p:cNvPr id="11" name="TextBox 10"/>
            <p:cNvSpPr txBox="1"/>
            <p:nvPr/>
          </p:nvSpPr>
          <p:spPr>
            <a:xfrm>
              <a:off x="683568" y="1346765"/>
              <a:ext cx="72008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XOPPY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FDD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3605035" y="2233410"/>
            <a:ext cx="108012" cy="1040214"/>
          </a:xfrm>
          <a:prstGeom prst="rect">
            <a:avLst/>
          </a:prstGeom>
          <a:solidFill>
            <a:srgbClr val="AF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341965" y="2067655"/>
            <a:ext cx="270030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725095" y="2067656"/>
            <a:ext cx="250391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05035" y="1949704"/>
            <a:ext cx="0" cy="2880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713047" y="1945378"/>
            <a:ext cx="0" cy="2880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228836" y="1634147"/>
            <a:ext cx="91719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0.4 mm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01033" y="3239279"/>
            <a:ext cx="91719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Al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00785" y="2369175"/>
            <a:ext cx="119774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X-ray beam</a:t>
            </a:r>
          </a:p>
        </p:txBody>
      </p:sp>
      <p:cxnSp>
        <p:nvCxnSpPr>
          <p:cNvPr id="21" name="Straight Connector 20"/>
          <p:cNvCxnSpPr>
            <a:endCxn id="22" idx="1"/>
          </p:cNvCxnSpPr>
          <p:nvPr/>
        </p:nvCxnSpPr>
        <p:spPr>
          <a:xfrm flipV="1">
            <a:off x="2007967" y="4558922"/>
            <a:ext cx="1363640" cy="22488"/>
          </a:xfrm>
          <a:prstGeom prst="line">
            <a:avLst/>
          </a:prstGeom>
          <a:ln w="57150">
            <a:solidFill>
              <a:srgbClr val="ED77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 rot="4370248">
            <a:off x="3276882" y="4271545"/>
            <a:ext cx="243295" cy="80721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886267" y="4152406"/>
            <a:ext cx="119774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X-ray beam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3416902" y="4244378"/>
            <a:ext cx="1014701" cy="42137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3416902" y="4620064"/>
            <a:ext cx="1102252" cy="4569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856383" y="4331804"/>
            <a:ext cx="128298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Mirror Angle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992866" y="4886090"/>
            <a:ext cx="91719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Ni coating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793" y="3940057"/>
            <a:ext cx="2432640" cy="260507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96084"/>
            <a:ext cx="3201033" cy="120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5902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6" grpId="0"/>
      <p:bldP spid="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 txBox="1"/>
          <p:nvPr/>
        </p:nvSpPr>
        <p:spPr>
          <a:xfrm>
            <a:off x="374490" y="78671"/>
            <a:ext cx="876951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1" spc="-1" dirty="0">
                <a:solidFill>
                  <a:srgbClr val="006BA6"/>
                </a:solidFill>
                <a:latin typeface="Calibri"/>
              </a:rPr>
              <a:t>Combined (X,Y,E) effect of optical elements</a:t>
            </a:r>
            <a:endParaRPr lang="en-US" sz="3200" b="0" strike="noStrike" spc="-1" dirty="0">
              <a:solidFill>
                <a:srgbClr val="003859"/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920" y="1221311"/>
            <a:ext cx="5746493" cy="28456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6CA3CB-944D-468E-A247-12B8B7C15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692" y="3952068"/>
            <a:ext cx="4669388" cy="217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08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302" y="38584"/>
            <a:ext cx="1079500" cy="1092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681" y="3808921"/>
            <a:ext cx="2918735" cy="2510741"/>
          </a:xfrm>
          <a:prstGeom prst="rect">
            <a:avLst/>
          </a:prstGeom>
        </p:spPr>
      </p:pic>
      <p:sp>
        <p:nvSpPr>
          <p:cNvPr id="262" name="TextShape 1"/>
          <p:cNvSpPr txBox="1"/>
          <p:nvPr/>
        </p:nvSpPr>
        <p:spPr>
          <a:xfrm>
            <a:off x="758926" y="48014"/>
            <a:ext cx="876951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1" strike="noStrike" spc="-1" dirty="0">
                <a:solidFill>
                  <a:srgbClr val="006BA6"/>
                </a:solidFill>
                <a:latin typeface="Calibri"/>
              </a:rPr>
              <a:t>Crystals: </a:t>
            </a:r>
            <a:r>
              <a:rPr lang="en-US" sz="3200" b="1" strike="noStrike" spc="-1" dirty="0" err="1">
                <a:solidFill>
                  <a:srgbClr val="006BA6"/>
                </a:solidFill>
                <a:latin typeface="Calibri"/>
              </a:rPr>
              <a:t>Zachariasen</a:t>
            </a:r>
            <a:r>
              <a:rPr lang="en-US" sz="3200" b="1" strike="noStrike" spc="-1" dirty="0">
                <a:solidFill>
                  <a:srgbClr val="006BA6"/>
                </a:solidFill>
                <a:latin typeface="Calibri"/>
              </a:rPr>
              <a:t> treatment for plane crystals</a:t>
            </a:r>
            <a:endParaRPr lang="en-US" sz="32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8770410" y="6442200"/>
            <a:ext cx="40203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26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7" name="Picture 4" descr="spie_cryst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62020" y="712400"/>
            <a:ext cx="2220951" cy="2567434"/>
          </a:xfrm>
          <a:prstGeom prst="rect">
            <a:avLst/>
          </a:prstGeom>
          <a:noFill/>
        </p:spPr>
      </p:pic>
      <p:pic>
        <p:nvPicPr>
          <p:cNvPr id="10" name="Picture 7" descr="spie_cryst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3059" y="1076304"/>
            <a:ext cx="2614613" cy="2514600"/>
          </a:xfrm>
          <a:prstGeom prst="rect">
            <a:avLst/>
          </a:prstGeom>
          <a:noFill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7237" y="3375108"/>
            <a:ext cx="2349261" cy="732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64187" y="3125123"/>
            <a:ext cx="2105825" cy="6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541332" y="1162468"/>
            <a:ext cx="1974755" cy="1227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244300" y="1990560"/>
            <a:ext cx="3079781" cy="1162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487326" y="2782649"/>
            <a:ext cx="2393457" cy="739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622341" y="3422641"/>
            <a:ext cx="1986192" cy="691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8327" y="4042800"/>
            <a:ext cx="2747232" cy="2349250"/>
          </a:xfrm>
          <a:prstGeom prst="rect">
            <a:avLst/>
          </a:prstGeom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702196" y="584684"/>
            <a:ext cx="2746772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14400"/>
            <a:r>
              <a:rPr lang="en-US" sz="2800" dirty="0">
                <a:solidFill>
                  <a:schemeClr val="tx2"/>
                </a:solidFill>
                <a:latin typeface="Times New Roman" pitchFamily="18" charset="0"/>
              </a:rPr>
              <a:t>BRAGG or reflection</a:t>
            </a:r>
            <a:endParaRPr lang="en-GB" sz="28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4728048" y="528667"/>
            <a:ext cx="3192065" cy="661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14400"/>
            <a:r>
              <a:rPr lang="en-US" sz="2800" dirty="0">
                <a:solidFill>
                  <a:schemeClr val="tx2"/>
                </a:solidFill>
                <a:latin typeface="Times New Roman" pitchFamily="18" charset="0"/>
              </a:rPr>
              <a:t>LAUE or transmission</a:t>
            </a:r>
            <a:endParaRPr lang="en-GB" sz="2800" dirty="0">
              <a:solidFill>
                <a:schemeClr val="tx2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3161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52524" y="-57136"/>
            <a:ext cx="704187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>
                <a:solidFill>
                  <a:srgbClr val="006BA6"/>
                </a:solidFill>
                <a:latin typeface="Calibri"/>
              </a:rPr>
              <a:t>Crystals: Rocking curves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8770410" y="6442200"/>
            <a:ext cx="40203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27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16469" y="558722"/>
            <a:ext cx="1404403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226258" y="1825827"/>
            <a:ext cx="7401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rocking curve is the </a:t>
            </a:r>
            <a:r>
              <a:rPr lang="en-US" b="1" dirty="0">
                <a:solidFill>
                  <a:srgbClr val="FF0000"/>
                </a:solidFill>
              </a:rPr>
              <a:t>CONVOLUTION</a:t>
            </a:r>
            <a:r>
              <a:rPr lang="en-US" dirty="0">
                <a:solidFill>
                  <a:srgbClr val="FF0000"/>
                </a:solidFill>
              </a:rPr>
              <a:t> of the two diffraction profiles. </a:t>
            </a:r>
            <a:r>
              <a:rPr lang="en-US" dirty="0"/>
              <a:t> </a:t>
            </a:r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441393" y="630730"/>
            <a:ext cx="189021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008456" y="594726"/>
            <a:ext cx="189021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657417" y="594726"/>
            <a:ext cx="513057" cy="36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441393" y="918762"/>
            <a:ext cx="567063" cy="36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036348" y="1134786"/>
            <a:ext cx="351039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171363" y="1134786"/>
            <a:ext cx="351039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6" descr="Convolution of two Gaussian functions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1693" y="414707"/>
            <a:ext cx="1583984" cy="1378653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1306815" y="5500869"/>
            <a:ext cx="7321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For a full discussion about rocking curves see: </a:t>
            </a:r>
            <a:r>
              <a:rPr lang="en-US" sz="1400" dirty="0" err="1"/>
              <a:t>Masiello</a:t>
            </a:r>
            <a:r>
              <a:rPr lang="en-US" sz="1400" dirty="0"/>
              <a:t> </a:t>
            </a:r>
            <a:r>
              <a:rPr lang="en-US" sz="1400" i="1" dirty="0"/>
              <a:t>et al. </a:t>
            </a:r>
            <a:r>
              <a:rPr lang="en-US" sz="1400" dirty="0"/>
              <a:t>J. Appl. </a:t>
            </a:r>
            <a:r>
              <a:rPr lang="en-US" sz="1400" dirty="0" err="1"/>
              <a:t>Crystall</a:t>
            </a:r>
            <a:r>
              <a:rPr lang="en-US" sz="1400" dirty="0"/>
              <a:t>. 47, 1304-1314 (2014)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36349" y="3249618"/>
            <a:ext cx="770156" cy="108012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94511" y="3249618"/>
            <a:ext cx="770156" cy="10801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06087" y="3187014"/>
            <a:ext cx="864687" cy="117872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002471" y="3528358"/>
            <a:ext cx="227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FWHM</a:t>
            </a:r>
            <a:r>
              <a:rPr lang="en-US" baseline="-25000" dirty="0"/>
              <a:t>R</a:t>
            </a:r>
            <a:r>
              <a:rPr lang="en-US" dirty="0"/>
              <a:t> = 1 FWHM</a:t>
            </a:r>
            <a:r>
              <a:rPr lang="en-US" baseline="-25000" dirty="0"/>
              <a:t>1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36348" y="4447154"/>
            <a:ext cx="872133" cy="89236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94510" y="4483158"/>
            <a:ext cx="872133" cy="89236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90655" y="4375147"/>
            <a:ext cx="1295762" cy="101949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81453" y="3429638"/>
            <a:ext cx="342900" cy="44450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1928337" y="2286915"/>
            <a:ext cx="6404307" cy="842821"/>
            <a:chOff x="1403648" y="4005064"/>
            <a:chExt cx="8539076" cy="842821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3648" y="4005064"/>
              <a:ext cx="1224136" cy="806817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19872" y="4041068"/>
              <a:ext cx="1224136" cy="806817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76056" y="4005064"/>
              <a:ext cx="1764196" cy="806817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6655807" y="4103784"/>
              <a:ext cx="3286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FWHM</a:t>
              </a:r>
              <a:r>
                <a:rPr lang="en-US" baseline="-25000" dirty="0"/>
                <a:t>R</a:t>
              </a:r>
              <a:r>
                <a:rPr lang="en-US" dirty="0"/>
                <a:t> = 1.4 FWHM</a:t>
              </a:r>
              <a:r>
                <a:rPr lang="en-US" baseline="-25000" dirty="0"/>
                <a:t>1</a:t>
              </a: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1800" y="4185084"/>
              <a:ext cx="457200" cy="444500"/>
            </a:xfrm>
            <a:prstGeom prst="rect">
              <a:avLst/>
            </a:prstGeom>
          </p:spPr>
        </p:pic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08456" y="4627174"/>
            <a:ext cx="342900" cy="4445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947122" y="4699182"/>
            <a:ext cx="24651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FWHM</a:t>
            </a:r>
            <a:r>
              <a:rPr lang="en-US" baseline="-25000" dirty="0"/>
              <a:t>R</a:t>
            </a:r>
            <a:r>
              <a:rPr lang="en-US" dirty="0"/>
              <a:t> ~ 1.5 FWHM</a:t>
            </a:r>
            <a:r>
              <a:rPr lang="en-US" baseline="-25000" dirty="0"/>
              <a:t>1</a:t>
            </a:r>
          </a:p>
          <a:p>
            <a:r>
              <a:rPr lang="en-US" baseline="-25000" dirty="0"/>
              <a:t>Si111 8 </a:t>
            </a:r>
            <a:r>
              <a:rPr lang="en-US" baseline="-25000" dirty="0" err="1"/>
              <a:t>keV</a:t>
            </a:r>
            <a:endParaRPr lang="en-US" baseline="-25000" dirty="0"/>
          </a:p>
        </p:txBody>
      </p:sp>
      <p:sp>
        <p:nvSpPr>
          <p:cNvPr id="33" name="TextBox 32"/>
          <p:cNvSpPr txBox="1"/>
          <p:nvPr/>
        </p:nvSpPr>
        <p:spPr>
          <a:xfrm>
            <a:off x="4466618" y="2466934"/>
            <a:ext cx="37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=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466618" y="3475046"/>
            <a:ext cx="37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=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493621" y="4519162"/>
            <a:ext cx="37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4674157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374490" y="246960"/>
            <a:ext cx="704187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>
                <a:solidFill>
                  <a:srgbClr val="006BA6"/>
                </a:solidFill>
                <a:latin typeface="Calibri"/>
              </a:rPr>
              <a:t>Mirror reflectivity F1F2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8770410" y="6442200"/>
            <a:ext cx="40203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28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179" y="1389600"/>
            <a:ext cx="6914942" cy="50698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142" y="0"/>
            <a:ext cx="11811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711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374490" y="246960"/>
            <a:ext cx="704187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>
                <a:solidFill>
                  <a:srgbClr val="006BA6"/>
                </a:solidFill>
                <a:latin typeface="Calibri"/>
              </a:rPr>
              <a:t>Multilayer reflectivity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8770410" y="6442200"/>
            <a:ext cx="40203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29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367" y="1178062"/>
            <a:ext cx="7007430" cy="52877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400" y="9662"/>
            <a:ext cx="15875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694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049" y="3678770"/>
            <a:ext cx="8614238" cy="1470025"/>
          </a:xfrm>
        </p:spPr>
        <p:txBody>
          <a:bodyPr>
            <a:normAutofit fontScale="9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ea typeface="ＭＳ Ｐゴシック" pitchFamily="34" charset="-128"/>
              </a:rPr>
              <a:t>Outcome</a:t>
            </a:r>
            <a:br>
              <a:rPr lang="en-US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ea typeface="ＭＳ Ｐゴシック" pitchFamily="34" charset="-128"/>
              </a:rPr>
            </a:br>
            <a:r>
              <a:rPr lang="en-US" dirty="0">
                <a:ea typeface="ＭＳ Ｐゴシック" pitchFamily="34" charset="-128"/>
              </a:rPr>
              <a:t>Calculate main characteristics of synchrotron sources (dipoles and IDs)</a:t>
            </a:r>
            <a:br>
              <a:rPr lang="en-US" dirty="0">
                <a:ea typeface="ＭＳ Ｐゴシック" pitchFamily="34" charset="-128"/>
              </a:rPr>
            </a:br>
            <a:br>
              <a:rPr lang="en-US" dirty="0">
                <a:ea typeface="ＭＳ Ｐゴシック" pitchFamily="34" charset="-128"/>
              </a:rPr>
            </a:br>
            <a:r>
              <a:rPr lang="en-US" dirty="0">
                <a:solidFill>
                  <a:srgbClr val="FF0000"/>
                </a:solidFill>
                <a:ea typeface="ＭＳ Ｐゴシック" pitchFamily="34" charset="-128"/>
              </a:rPr>
              <a:t>Simulating beamline optics by ray-tracing to obtain main parameters of beam size, energy resolution and flux</a:t>
            </a:r>
            <a:br>
              <a:rPr lang="en-US" dirty="0">
                <a:ea typeface="ＭＳ Ｐゴシック" pitchFamily="34" charset="-128"/>
              </a:rPr>
            </a:br>
            <a:br>
              <a:rPr lang="en-US" dirty="0">
                <a:ea typeface="ＭＳ Ｐゴシック" pitchFamily="34" charset="-128"/>
              </a:rPr>
            </a:br>
            <a:r>
              <a:rPr lang="en-US" sz="4800" dirty="0">
                <a:solidFill>
                  <a:schemeClr val="hlink"/>
                </a:solidFill>
                <a:ea typeface="ＭＳ Ｐゴシック" panose="020B0600070205080204" pitchFamily="34" charset="-128"/>
              </a:rPr>
              <a:t>Understand basic principles of x-ray o</a:t>
            </a:r>
            <a:r>
              <a:rPr lang="en-US" altLang="en-US" sz="4800" dirty="0">
                <a:solidFill>
                  <a:schemeClr val="hlink"/>
                </a:solidFill>
                <a:ea typeface="ＭＳ Ｐゴシック" panose="020B0600070205080204" pitchFamily="34" charset="-128"/>
              </a:rPr>
              <a:t>ptics: </a:t>
            </a:r>
            <a:r>
              <a:rPr lang="en-US" altLang="en-US" dirty="0">
                <a:solidFill>
                  <a:schemeClr val="hlink"/>
                </a:solidFill>
                <a:ea typeface="ＭＳ Ｐゴシック" panose="020B0600070205080204" pitchFamily="34" charset="-128"/>
              </a:rPr>
              <a:t>Reflective (aberrations, slope errors), Diffractive (dispersion) and </a:t>
            </a:r>
            <a:br>
              <a:rPr lang="en-US" altLang="en-US" dirty="0">
                <a:solidFill>
                  <a:schemeClr val="hlink"/>
                </a:solidFill>
                <a:ea typeface="ＭＳ Ｐゴシック" panose="020B0600070205080204" pitchFamily="34" charset="-128"/>
              </a:rPr>
            </a:br>
            <a:r>
              <a:rPr lang="en-US" altLang="en-US" dirty="0">
                <a:solidFill>
                  <a:schemeClr val="hlink"/>
                </a:solidFill>
                <a:ea typeface="ＭＳ Ｐゴシック" panose="020B0600070205080204" pitchFamily="34" charset="-128"/>
              </a:rPr>
              <a:t>Refractive (chromatic aberrations)</a:t>
            </a:r>
            <a:br>
              <a:rPr lang="en-US" altLang="en-US" dirty="0">
                <a:solidFill>
                  <a:schemeClr val="hlink"/>
                </a:solidFill>
                <a:ea typeface="ＭＳ Ｐゴシック" panose="020B0600070205080204" pitchFamily="34" charset="-128"/>
              </a:rPr>
            </a:br>
            <a:br>
              <a:rPr lang="en-US" altLang="en-US" dirty="0">
                <a:solidFill>
                  <a:schemeClr val="hlink"/>
                </a:solidFill>
                <a:ea typeface="ＭＳ Ｐゴシック" panose="020B0600070205080204" pitchFamily="34" charset="-128"/>
              </a:rPr>
            </a:br>
            <a:r>
              <a:rPr lang="en-US" altLang="en-US" dirty="0">
                <a:solidFill>
                  <a:srgbClr val="008000"/>
                </a:solidFill>
                <a:ea typeface="ＭＳ Ｐゴシック" panose="020B0600070205080204" pitchFamily="34" charset="-128"/>
              </a:rPr>
              <a:t>A few concepts about coherence</a:t>
            </a:r>
            <a:br>
              <a:rPr lang="en-US" altLang="en-US" dirty="0">
                <a:solidFill>
                  <a:srgbClr val="008000"/>
                </a:solidFill>
                <a:ea typeface="ＭＳ Ｐゴシック" panose="020B0600070205080204" pitchFamily="34" charset="-128"/>
              </a:rPr>
            </a:br>
            <a:br>
              <a:rPr lang="en-US" dirty="0">
                <a:ea typeface="ＭＳ Ｐゴシック" pitchFamily="34" charset="-128"/>
              </a:rPr>
            </a:br>
            <a:br>
              <a:rPr lang="en-US" dirty="0">
                <a:ea typeface="ＭＳ Ｐゴシック" pitchFamily="34" charset="-128"/>
              </a:rPr>
            </a:br>
            <a:br>
              <a:rPr lang="en-US" dirty="0">
                <a:ea typeface="ＭＳ Ｐゴシック" pitchFamily="34" charset="-128"/>
              </a:rPr>
            </a:br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520936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39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3992"/>
            <a:ext cx="8229600" cy="5263775"/>
          </a:xfrm>
        </p:spPr>
        <p:txBody>
          <a:bodyPr/>
          <a:lstStyle/>
          <a:p>
            <a:r>
              <a:rPr lang="en-US" sz="2800" dirty="0">
                <a:solidFill>
                  <a:srgbClr val="7F7F7F"/>
                </a:solidFill>
                <a:ea typeface="ＭＳ Ｐゴシック" pitchFamily="34" charset="-128"/>
              </a:rPr>
              <a:t>Introduction to  OASYS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XOPPY toolbox: Source emission and characteristics of optical elements. Power transport</a:t>
            </a:r>
          </a:p>
          <a:p>
            <a:r>
              <a:rPr lang="en-US" sz="2800" dirty="0" err="1">
                <a:solidFill>
                  <a:srgbClr val="FF0000"/>
                </a:solidFill>
                <a:ea typeface="ＭＳ Ｐゴシック" pitchFamily="34" charset="-128"/>
              </a:rPr>
              <a:t>ShadowOUI</a:t>
            </a:r>
            <a:r>
              <a:rPr lang="en-US" sz="2800" dirty="0">
                <a:solidFill>
                  <a:srgbClr val="FF0000"/>
                </a:solidFill>
                <a:ea typeface="ＭＳ Ｐゴシック" pitchFamily="34" charset="-128"/>
              </a:rPr>
              <a:t>: Ray tracing SR </a:t>
            </a:r>
            <a:r>
              <a:rPr lang="en-US" sz="2800" dirty="0" err="1">
                <a:solidFill>
                  <a:srgbClr val="FF0000"/>
                </a:solidFill>
                <a:ea typeface="ＭＳ Ｐゴシック" pitchFamily="34" charset="-128"/>
              </a:rPr>
              <a:t>beamlines</a:t>
            </a:r>
            <a:endParaRPr lang="en-US" sz="2800" dirty="0">
              <a:solidFill>
                <a:srgbClr val="FF0000"/>
              </a:solidFill>
              <a:ea typeface="ＭＳ Ｐゴシック" pitchFamily="34" charset="-128"/>
            </a:endParaRPr>
          </a:p>
          <a:p>
            <a:pPr lvl="1"/>
            <a:r>
              <a:rPr lang="en-US" sz="2400" dirty="0">
                <a:solidFill>
                  <a:srgbClr val="FF0000"/>
                </a:solidFill>
                <a:ea typeface="ＭＳ Ｐゴシック" pitchFamily="34" charset="-128"/>
              </a:rPr>
              <a:t>Mirror aberrations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  <a:ea typeface="ＭＳ Ｐゴシック" pitchFamily="34" charset="-128"/>
              </a:rPr>
              <a:t>Crystal systems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  <a:ea typeface="ＭＳ Ｐゴシック" pitchFamily="34" charset="-128"/>
              </a:rPr>
              <a:t>Lenses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WOFRY and SRW: coherent beam transport:</a:t>
            </a:r>
          </a:p>
          <a:p>
            <a:pPr lvl="1"/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Simple examples with WOFRY</a:t>
            </a:r>
          </a:p>
          <a:p>
            <a:pPr lvl="1"/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Introduction to Partial coherence</a:t>
            </a:r>
            <a:endParaRPr lang="en-US" sz="2000" dirty="0">
              <a:solidFill>
                <a:schemeClr val="bg1">
                  <a:lumMod val="50000"/>
                </a:schemeClr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93786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Freeform 2"/>
          <p:cNvSpPr>
            <a:spLocks/>
          </p:cNvSpPr>
          <p:nvPr/>
        </p:nvSpPr>
        <p:spPr bwMode="auto">
          <a:xfrm>
            <a:off x="647700" y="1581150"/>
            <a:ext cx="1933575" cy="2303463"/>
          </a:xfrm>
          <a:custGeom>
            <a:avLst/>
            <a:gdLst>
              <a:gd name="T0" fmla="*/ 171370606 w 1218"/>
              <a:gd name="T1" fmla="*/ 2132052727 h 1451"/>
              <a:gd name="T2" fmla="*/ 856853178 w 1218"/>
              <a:gd name="T3" fmla="*/ 990422479 h 1451"/>
              <a:gd name="T4" fmla="*/ 970259370 w 1218"/>
              <a:gd name="T5" fmla="*/ 761087295 h 1451"/>
              <a:gd name="T6" fmla="*/ 1885076913 w 1218"/>
              <a:gd name="T7" fmla="*/ 531753897 h 1451"/>
              <a:gd name="T8" fmla="*/ 2001004054 w 1218"/>
              <a:gd name="T9" fmla="*/ 75604703 h 1451"/>
              <a:gd name="T10" fmla="*/ 2147483647 w 1218"/>
              <a:gd name="T11" fmla="*/ 75604703 h 1451"/>
              <a:gd name="T12" fmla="*/ 2147483647 w 1218"/>
              <a:gd name="T13" fmla="*/ 418346086 h 1451"/>
              <a:gd name="T14" fmla="*/ 2147483647 w 1218"/>
              <a:gd name="T15" fmla="*/ 877014667 h 1451"/>
              <a:gd name="T16" fmla="*/ 2147483647 w 1218"/>
              <a:gd name="T17" fmla="*/ 1562497085 h 1451"/>
              <a:gd name="T18" fmla="*/ 1885076913 w 1218"/>
              <a:gd name="T19" fmla="*/ 2132052727 h 1451"/>
              <a:gd name="T20" fmla="*/ 1199594291 w 1218"/>
              <a:gd name="T21" fmla="*/ 2147483647 h 1451"/>
              <a:gd name="T22" fmla="*/ 171370606 w 1218"/>
              <a:gd name="T23" fmla="*/ 2147483647 h 1451"/>
              <a:gd name="T24" fmla="*/ 171370606 w 1218"/>
              <a:gd name="T25" fmla="*/ 2147483647 h 1451"/>
              <a:gd name="T26" fmla="*/ 57962802 w 1218"/>
              <a:gd name="T27" fmla="*/ 2147483647 h 1451"/>
              <a:gd name="T28" fmla="*/ 171370606 w 1218"/>
              <a:gd name="T29" fmla="*/ 2132052727 h 1451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218"/>
              <a:gd name="T46" fmla="*/ 0 h 1451"/>
              <a:gd name="T47" fmla="*/ 1218 w 1218"/>
              <a:gd name="T48" fmla="*/ 1451 h 1451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218" h="1451">
                <a:moveTo>
                  <a:pt x="68" y="846"/>
                </a:moveTo>
                <a:cubicBezTo>
                  <a:pt x="121" y="763"/>
                  <a:pt x="287" y="484"/>
                  <a:pt x="340" y="393"/>
                </a:cubicBezTo>
                <a:cubicBezTo>
                  <a:pt x="393" y="302"/>
                  <a:pt x="317" y="332"/>
                  <a:pt x="385" y="302"/>
                </a:cubicBezTo>
                <a:cubicBezTo>
                  <a:pt x="453" y="272"/>
                  <a:pt x="680" y="256"/>
                  <a:pt x="748" y="211"/>
                </a:cubicBezTo>
                <a:cubicBezTo>
                  <a:pt x="816" y="166"/>
                  <a:pt x="726" y="60"/>
                  <a:pt x="794" y="30"/>
                </a:cubicBezTo>
                <a:cubicBezTo>
                  <a:pt x="862" y="0"/>
                  <a:pt x="1096" y="7"/>
                  <a:pt x="1157" y="30"/>
                </a:cubicBezTo>
                <a:cubicBezTo>
                  <a:pt x="1218" y="53"/>
                  <a:pt x="1172" y="113"/>
                  <a:pt x="1157" y="166"/>
                </a:cubicBezTo>
                <a:cubicBezTo>
                  <a:pt x="1142" y="219"/>
                  <a:pt x="1104" y="273"/>
                  <a:pt x="1066" y="348"/>
                </a:cubicBezTo>
                <a:cubicBezTo>
                  <a:pt x="1028" y="423"/>
                  <a:pt x="983" y="537"/>
                  <a:pt x="930" y="620"/>
                </a:cubicBezTo>
                <a:cubicBezTo>
                  <a:pt x="877" y="703"/>
                  <a:pt x="824" y="748"/>
                  <a:pt x="748" y="846"/>
                </a:cubicBezTo>
                <a:cubicBezTo>
                  <a:pt x="672" y="944"/>
                  <a:pt x="589" y="1111"/>
                  <a:pt x="476" y="1209"/>
                </a:cubicBezTo>
                <a:cubicBezTo>
                  <a:pt x="363" y="1307"/>
                  <a:pt x="136" y="1451"/>
                  <a:pt x="68" y="1436"/>
                </a:cubicBezTo>
                <a:cubicBezTo>
                  <a:pt x="0" y="1421"/>
                  <a:pt x="76" y="1210"/>
                  <a:pt x="68" y="1119"/>
                </a:cubicBezTo>
                <a:cubicBezTo>
                  <a:pt x="60" y="1028"/>
                  <a:pt x="23" y="937"/>
                  <a:pt x="23" y="892"/>
                </a:cubicBezTo>
                <a:cubicBezTo>
                  <a:pt x="23" y="847"/>
                  <a:pt x="15" y="929"/>
                  <a:pt x="68" y="846"/>
                </a:cubicBezTo>
                <a:close/>
              </a:path>
            </a:pathLst>
          </a:custGeom>
          <a:solidFill>
            <a:schemeClr val="accent1">
              <a:alpha val="4901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2" name="Rectangle 3"/>
          <p:cNvSpPr>
            <a:spLocks noChangeArrowheads="1"/>
          </p:cNvSpPr>
          <p:nvPr/>
        </p:nvSpPr>
        <p:spPr bwMode="auto">
          <a:xfrm>
            <a:off x="804863" y="558800"/>
            <a:ext cx="801528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2800">
                <a:solidFill>
                  <a:srgbClr val="000000"/>
                </a:solidFill>
                <a:latin typeface="Myriad Pro SemiCond"/>
              </a:rPr>
              <a:t>Trace (the beamline)</a:t>
            </a:r>
            <a:endParaRPr lang="en-US" altLang="en-US" sz="2800">
              <a:solidFill>
                <a:srgbClr val="000000"/>
              </a:solidFill>
              <a:latin typeface="Myriad Pro SemiCond"/>
            </a:endParaRPr>
          </a:p>
        </p:txBody>
      </p:sp>
      <p:grpSp>
        <p:nvGrpSpPr>
          <p:cNvPr id="1033" name="Group 4"/>
          <p:cNvGrpSpPr>
            <a:grpSpLocks/>
          </p:cNvGrpSpPr>
          <p:nvPr/>
        </p:nvGrpSpPr>
        <p:grpSpPr bwMode="auto">
          <a:xfrm>
            <a:off x="684213" y="1557338"/>
            <a:ext cx="1727200" cy="1800225"/>
            <a:chOff x="431" y="981"/>
            <a:chExt cx="1088" cy="1134"/>
          </a:xfrm>
        </p:grpSpPr>
        <p:sp>
          <p:nvSpPr>
            <p:cNvPr id="1083" name="Line 5"/>
            <p:cNvSpPr>
              <a:spLocks noChangeShapeType="1"/>
            </p:cNvSpPr>
            <p:nvPr/>
          </p:nvSpPr>
          <p:spPr bwMode="auto">
            <a:xfrm flipV="1">
              <a:off x="884" y="981"/>
              <a:ext cx="635" cy="81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84" name="Line 6"/>
            <p:cNvSpPr>
              <a:spLocks noChangeShapeType="1"/>
            </p:cNvSpPr>
            <p:nvPr/>
          </p:nvSpPr>
          <p:spPr bwMode="auto">
            <a:xfrm>
              <a:off x="884" y="1797"/>
              <a:ext cx="454" cy="31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85" name="Line 7"/>
            <p:cNvSpPr>
              <a:spLocks noChangeShapeType="1"/>
            </p:cNvSpPr>
            <p:nvPr/>
          </p:nvSpPr>
          <p:spPr bwMode="auto">
            <a:xfrm flipH="1">
              <a:off x="431" y="1797"/>
              <a:ext cx="453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034" name="Text Box 8"/>
          <p:cNvSpPr txBox="1">
            <a:spLocks noChangeArrowheads="1"/>
          </p:cNvSpPr>
          <p:nvPr/>
        </p:nvSpPr>
        <p:spPr bwMode="auto">
          <a:xfrm>
            <a:off x="1908175" y="2276475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fr-FR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1835150" y="2492375"/>
            <a:ext cx="2449513" cy="2808288"/>
            <a:chOff x="1156" y="1570"/>
            <a:chExt cx="1543" cy="17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0" name="Object 6"/>
                <p:cNvSpPr txBox="1"/>
                <p:nvPr/>
              </p:nvSpPr>
              <p:spPr bwMode="auto">
                <a:xfrm>
                  <a:off x="1746" y="2931"/>
                  <a:ext cx="543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>
                  <a:normAutofit fontScale="550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GB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acc>
                          <m:accPr>
                            <m:chr m:val="⃗"/>
                            <m:ctrlPr>
                              <a:rPr lang="en-GB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  <m:oMath xmlns:m="http://schemas.openxmlformats.org/officeDocument/2006/math">
                        <m: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GB"/>
                </a:p>
              </p:txBody>
            </p:sp>
          </mc:Choice>
          <mc:Fallback xmlns="">
            <p:sp>
              <p:nvSpPr>
                <p:cNvPr id="1030" name="Object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46" y="2931"/>
                  <a:ext cx="543" cy="327"/>
                </a:xfrm>
                <a:prstGeom prst="rect">
                  <a:avLst/>
                </a:prstGeom>
                <a:blipFill>
                  <a:blip r:embed="rId3"/>
                  <a:stretch>
                    <a:fillRect t="-2353" r="-11348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2" name="Line 11"/>
            <p:cNvSpPr>
              <a:spLocks noChangeShapeType="1"/>
            </p:cNvSpPr>
            <p:nvPr/>
          </p:nvSpPr>
          <p:spPr bwMode="auto">
            <a:xfrm>
              <a:off x="1156" y="1570"/>
              <a:ext cx="1543" cy="17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3419475" y="4797425"/>
            <a:ext cx="3673475" cy="1152525"/>
            <a:chOff x="2154" y="3022"/>
            <a:chExt cx="2314" cy="726"/>
          </a:xfrm>
        </p:grpSpPr>
        <p:graphicFrame>
          <p:nvGraphicFramePr>
            <p:cNvPr id="1029" name="Object 5"/>
            <p:cNvGraphicFramePr>
              <a:graphicFrameLocks noChangeAspect="1"/>
            </p:cNvGraphicFramePr>
            <p:nvPr/>
          </p:nvGraphicFramePr>
          <p:xfrm>
            <a:off x="4105" y="3339"/>
            <a:ext cx="272" cy="3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11" name="Equation" r:id="rId4" imgW="152280" imgH="139680" progId="Equation.DSMT4">
                    <p:embed/>
                  </p:oleObj>
                </mc:Choice>
                <mc:Fallback>
                  <p:oleObj name="Equation" r:id="rId4" imgW="152280" imgH="1396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05" y="3339"/>
                          <a:ext cx="272" cy="3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74" name="Group 14"/>
            <p:cNvGrpSpPr>
              <a:grpSpLocks/>
            </p:cNvGrpSpPr>
            <p:nvPr/>
          </p:nvGrpSpPr>
          <p:grpSpPr bwMode="auto">
            <a:xfrm>
              <a:off x="2154" y="3067"/>
              <a:ext cx="1861" cy="681"/>
              <a:chOff x="2154" y="3067"/>
              <a:chExt cx="1861" cy="681"/>
            </a:xfrm>
          </p:grpSpPr>
          <p:sp>
            <p:nvSpPr>
              <p:cNvPr id="1076" name="Rectangle 15"/>
              <p:cNvSpPr>
                <a:spLocks noChangeArrowheads="1"/>
              </p:cNvSpPr>
              <p:nvPr/>
            </p:nvSpPr>
            <p:spPr bwMode="auto">
              <a:xfrm>
                <a:off x="2154" y="3612"/>
                <a:ext cx="1180" cy="136"/>
              </a:xfrm>
              <a:prstGeom prst="rect">
                <a:avLst/>
              </a:prstGeom>
              <a:solidFill>
                <a:schemeClr val="accent1">
                  <a:alpha val="56862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077" name="Line 16"/>
              <p:cNvSpPr>
                <a:spLocks noChangeShapeType="1"/>
              </p:cNvSpPr>
              <p:nvPr/>
            </p:nvSpPr>
            <p:spPr bwMode="auto">
              <a:xfrm flipV="1">
                <a:off x="2154" y="3067"/>
                <a:ext cx="681" cy="54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78" name="Line 17"/>
              <p:cNvSpPr>
                <a:spLocks noChangeShapeType="1"/>
              </p:cNvSpPr>
              <p:nvPr/>
            </p:nvSpPr>
            <p:spPr bwMode="auto">
              <a:xfrm flipV="1">
                <a:off x="3333" y="3067"/>
                <a:ext cx="681" cy="54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79" name="Line 18"/>
              <p:cNvSpPr>
                <a:spLocks noChangeShapeType="1"/>
              </p:cNvSpPr>
              <p:nvPr/>
            </p:nvSpPr>
            <p:spPr bwMode="auto">
              <a:xfrm flipV="1">
                <a:off x="3334" y="3203"/>
                <a:ext cx="681" cy="54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80" name="Line 19"/>
              <p:cNvSpPr>
                <a:spLocks noChangeShapeType="1"/>
              </p:cNvSpPr>
              <p:nvPr/>
            </p:nvSpPr>
            <p:spPr bwMode="auto">
              <a:xfrm>
                <a:off x="2835" y="3067"/>
                <a:ext cx="1179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81" name="Line 20"/>
              <p:cNvSpPr>
                <a:spLocks noChangeShapeType="1"/>
              </p:cNvSpPr>
              <p:nvPr/>
            </p:nvSpPr>
            <p:spPr bwMode="auto">
              <a:xfrm>
                <a:off x="4014" y="3067"/>
                <a:ext cx="0" cy="1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075" name="AutoShape 21"/>
            <p:cNvSpPr>
              <a:spLocks noChangeArrowheads="1"/>
            </p:cNvSpPr>
            <p:nvPr/>
          </p:nvSpPr>
          <p:spPr bwMode="auto">
            <a:xfrm>
              <a:off x="4195" y="3022"/>
              <a:ext cx="273" cy="326"/>
            </a:xfrm>
            <a:prstGeom prst="curvedDownArrow">
              <a:avLst>
                <a:gd name="adj1" fmla="val 20000"/>
                <a:gd name="adj2" fmla="val 40000"/>
                <a:gd name="adj3" fmla="val 39805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/>
            </a:p>
          </p:txBody>
        </p:sp>
      </p:grpSp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1403350" y="2852738"/>
            <a:ext cx="3313113" cy="2376487"/>
            <a:chOff x="884" y="1797"/>
            <a:chExt cx="2087" cy="1497"/>
          </a:xfrm>
        </p:grpSpPr>
        <p:sp>
          <p:nvSpPr>
            <p:cNvPr id="1072" name="Line 23"/>
            <p:cNvSpPr>
              <a:spLocks noChangeShapeType="1"/>
            </p:cNvSpPr>
            <p:nvPr/>
          </p:nvSpPr>
          <p:spPr bwMode="auto">
            <a:xfrm flipH="1" flipV="1">
              <a:off x="884" y="1797"/>
              <a:ext cx="2087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73" name="Text Box 24"/>
            <p:cNvSpPr txBox="1">
              <a:spLocks noChangeArrowheads="1"/>
            </p:cNvSpPr>
            <p:nvPr/>
          </p:nvSpPr>
          <p:spPr bwMode="auto">
            <a:xfrm>
              <a:off x="1507" y="244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GB" altLang="en-US">
                  <a:solidFill>
                    <a:srgbClr val="000000"/>
                  </a:solidFill>
                  <a:cs typeface="Arial" panose="020B0604020202020204" pitchFamily="34" charset="0"/>
                </a:rPr>
                <a:t>p</a:t>
              </a: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25"/>
          <p:cNvGrpSpPr>
            <a:grpSpLocks/>
          </p:cNvGrpSpPr>
          <p:nvPr/>
        </p:nvGrpSpPr>
        <p:grpSpPr bwMode="auto">
          <a:xfrm>
            <a:off x="4716463" y="2420938"/>
            <a:ext cx="3178175" cy="2808287"/>
            <a:chOff x="2971" y="1525"/>
            <a:chExt cx="2002" cy="1769"/>
          </a:xfrm>
        </p:grpSpPr>
        <p:grpSp>
          <p:nvGrpSpPr>
            <p:cNvPr id="1061" name="Group 26"/>
            <p:cNvGrpSpPr>
              <a:grpSpLocks/>
            </p:cNvGrpSpPr>
            <p:nvPr/>
          </p:nvGrpSpPr>
          <p:grpSpPr bwMode="auto">
            <a:xfrm>
              <a:off x="2971" y="1525"/>
              <a:ext cx="2002" cy="1769"/>
              <a:chOff x="2971" y="1525"/>
              <a:chExt cx="2002" cy="1769"/>
            </a:xfrm>
          </p:grpSpPr>
          <p:sp>
            <p:nvSpPr>
              <p:cNvPr id="1067" name="Freeform 27"/>
              <p:cNvSpPr>
                <a:spLocks/>
              </p:cNvSpPr>
              <p:nvPr/>
            </p:nvSpPr>
            <p:spPr bwMode="auto">
              <a:xfrm flipH="1">
                <a:off x="3969" y="1752"/>
                <a:ext cx="544" cy="862"/>
              </a:xfrm>
              <a:custGeom>
                <a:avLst/>
                <a:gdLst>
                  <a:gd name="T0" fmla="*/ 13 w 1218"/>
                  <a:gd name="T1" fmla="*/ 299 h 1451"/>
                  <a:gd name="T2" fmla="*/ 68 w 1218"/>
                  <a:gd name="T3" fmla="*/ 138 h 1451"/>
                  <a:gd name="T4" fmla="*/ 77 w 1218"/>
                  <a:gd name="T5" fmla="*/ 106 h 1451"/>
                  <a:gd name="T6" fmla="*/ 149 w 1218"/>
                  <a:gd name="T7" fmla="*/ 74 h 1451"/>
                  <a:gd name="T8" fmla="*/ 159 w 1218"/>
                  <a:gd name="T9" fmla="*/ 11 h 1451"/>
                  <a:gd name="T10" fmla="*/ 231 w 1218"/>
                  <a:gd name="T11" fmla="*/ 11 h 1451"/>
                  <a:gd name="T12" fmla="*/ 231 w 1218"/>
                  <a:gd name="T13" fmla="*/ 59 h 1451"/>
                  <a:gd name="T14" fmla="*/ 213 w 1218"/>
                  <a:gd name="T15" fmla="*/ 123 h 1451"/>
                  <a:gd name="T16" fmla="*/ 185 w 1218"/>
                  <a:gd name="T17" fmla="*/ 219 h 1451"/>
                  <a:gd name="T18" fmla="*/ 149 w 1218"/>
                  <a:gd name="T19" fmla="*/ 299 h 1451"/>
                  <a:gd name="T20" fmla="*/ 95 w 1218"/>
                  <a:gd name="T21" fmla="*/ 427 h 1451"/>
                  <a:gd name="T22" fmla="*/ 13 w 1218"/>
                  <a:gd name="T23" fmla="*/ 507 h 1451"/>
                  <a:gd name="T24" fmla="*/ 13 w 1218"/>
                  <a:gd name="T25" fmla="*/ 395 h 1451"/>
                  <a:gd name="T26" fmla="*/ 4 w 1218"/>
                  <a:gd name="T27" fmla="*/ 315 h 1451"/>
                  <a:gd name="T28" fmla="*/ 13 w 1218"/>
                  <a:gd name="T29" fmla="*/ 299 h 145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218"/>
                  <a:gd name="T46" fmla="*/ 0 h 1451"/>
                  <a:gd name="T47" fmla="*/ 1218 w 1218"/>
                  <a:gd name="T48" fmla="*/ 1451 h 1451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218" h="1451">
                    <a:moveTo>
                      <a:pt x="68" y="846"/>
                    </a:moveTo>
                    <a:cubicBezTo>
                      <a:pt x="121" y="763"/>
                      <a:pt x="287" y="484"/>
                      <a:pt x="340" y="393"/>
                    </a:cubicBezTo>
                    <a:cubicBezTo>
                      <a:pt x="393" y="302"/>
                      <a:pt x="317" y="332"/>
                      <a:pt x="385" y="302"/>
                    </a:cubicBezTo>
                    <a:cubicBezTo>
                      <a:pt x="453" y="272"/>
                      <a:pt x="680" y="256"/>
                      <a:pt x="748" y="211"/>
                    </a:cubicBezTo>
                    <a:cubicBezTo>
                      <a:pt x="816" y="166"/>
                      <a:pt x="726" y="60"/>
                      <a:pt x="794" y="30"/>
                    </a:cubicBezTo>
                    <a:cubicBezTo>
                      <a:pt x="862" y="0"/>
                      <a:pt x="1096" y="7"/>
                      <a:pt x="1157" y="30"/>
                    </a:cubicBezTo>
                    <a:cubicBezTo>
                      <a:pt x="1218" y="53"/>
                      <a:pt x="1172" y="113"/>
                      <a:pt x="1157" y="166"/>
                    </a:cubicBezTo>
                    <a:cubicBezTo>
                      <a:pt x="1142" y="219"/>
                      <a:pt x="1104" y="273"/>
                      <a:pt x="1066" y="348"/>
                    </a:cubicBezTo>
                    <a:cubicBezTo>
                      <a:pt x="1028" y="423"/>
                      <a:pt x="983" y="537"/>
                      <a:pt x="930" y="620"/>
                    </a:cubicBezTo>
                    <a:cubicBezTo>
                      <a:pt x="877" y="703"/>
                      <a:pt x="824" y="748"/>
                      <a:pt x="748" y="846"/>
                    </a:cubicBezTo>
                    <a:cubicBezTo>
                      <a:pt x="672" y="944"/>
                      <a:pt x="589" y="1111"/>
                      <a:pt x="476" y="1209"/>
                    </a:cubicBezTo>
                    <a:cubicBezTo>
                      <a:pt x="363" y="1307"/>
                      <a:pt x="136" y="1451"/>
                      <a:pt x="68" y="1436"/>
                    </a:cubicBezTo>
                    <a:cubicBezTo>
                      <a:pt x="0" y="1421"/>
                      <a:pt x="76" y="1210"/>
                      <a:pt x="68" y="1119"/>
                    </a:cubicBezTo>
                    <a:cubicBezTo>
                      <a:pt x="60" y="1028"/>
                      <a:pt x="23" y="937"/>
                      <a:pt x="23" y="892"/>
                    </a:cubicBezTo>
                    <a:cubicBezTo>
                      <a:pt x="23" y="847"/>
                      <a:pt x="15" y="929"/>
                      <a:pt x="68" y="846"/>
                    </a:cubicBezTo>
                    <a:close/>
                  </a:path>
                </a:pathLst>
              </a:custGeom>
              <a:solidFill>
                <a:schemeClr val="accent1">
                  <a:alpha val="49019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68" name="Line 28"/>
              <p:cNvSpPr>
                <a:spLocks noChangeShapeType="1"/>
              </p:cNvSpPr>
              <p:nvPr/>
            </p:nvSpPr>
            <p:spPr bwMode="auto">
              <a:xfrm flipV="1">
                <a:off x="2971" y="1888"/>
                <a:ext cx="1814" cy="140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69" name="Text Box 29"/>
              <p:cNvSpPr txBox="1">
                <a:spLocks noChangeArrowheads="1"/>
              </p:cNvSpPr>
              <p:nvPr/>
            </p:nvSpPr>
            <p:spPr bwMode="auto">
              <a:xfrm>
                <a:off x="4785" y="1525"/>
                <a:ext cx="1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GB" altLang="en-US">
                    <a:solidFill>
                      <a:srgbClr val="000000"/>
                    </a:solidFill>
                    <a:cs typeface="Arial" panose="020B0604020202020204" pitchFamily="34" charset="0"/>
                  </a:rPr>
                  <a:t>y</a:t>
                </a:r>
                <a:endParaRPr lang="en-US" altLang="en-US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070" name="Text Box 30"/>
              <p:cNvSpPr txBox="1">
                <a:spLocks noChangeArrowheads="1"/>
              </p:cNvSpPr>
              <p:nvPr/>
            </p:nvSpPr>
            <p:spPr bwMode="auto">
              <a:xfrm>
                <a:off x="3878" y="1661"/>
                <a:ext cx="1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GB" altLang="en-US">
                    <a:solidFill>
                      <a:srgbClr val="000000"/>
                    </a:solidFill>
                    <a:cs typeface="Arial" panose="020B0604020202020204" pitchFamily="34" charset="0"/>
                  </a:rPr>
                  <a:t>z</a:t>
                </a:r>
                <a:endParaRPr lang="en-US" altLang="en-US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071" name="Text Box 31"/>
              <p:cNvSpPr txBox="1">
                <a:spLocks noChangeArrowheads="1"/>
              </p:cNvSpPr>
              <p:nvPr/>
            </p:nvSpPr>
            <p:spPr bwMode="auto">
              <a:xfrm>
                <a:off x="4150" y="2568"/>
                <a:ext cx="1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GB" altLang="en-US">
                    <a:solidFill>
                      <a:srgbClr val="000000"/>
                    </a:solidFill>
                    <a:cs typeface="Arial" panose="020B0604020202020204" pitchFamily="34" charset="0"/>
                  </a:rPr>
                  <a:t>x</a:t>
                </a:r>
                <a:endParaRPr lang="en-US" altLang="en-US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62" name="Group 32"/>
            <p:cNvGrpSpPr>
              <a:grpSpLocks/>
            </p:cNvGrpSpPr>
            <p:nvPr/>
          </p:nvGrpSpPr>
          <p:grpSpPr bwMode="auto">
            <a:xfrm>
              <a:off x="3775" y="1642"/>
              <a:ext cx="1172" cy="1170"/>
              <a:chOff x="3775" y="1642"/>
              <a:chExt cx="1172" cy="1170"/>
            </a:xfrm>
          </p:grpSpPr>
          <p:sp>
            <p:nvSpPr>
              <p:cNvPr id="1063" name="Line 33"/>
              <p:cNvSpPr>
                <a:spLocks noChangeShapeType="1"/>
              </p:cNvSpPr>
              <p:nvPr/>
            </p:nvSpPr>
            <p:spPr bwMode="auto">
              <a:xfrm rot="900000" flipV="1">
                <a:off x="4435" y="1642"/>
                <a:ext cx="512" cy="65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64" name="Line 34"/>
              <p:cNvSpPr>
                <a:spLocks noChangeShapeType="1"/>
              </p:cNvSpPr>
              <p:nvPr/>
            </p:nvSpPr>
            <p:spPr bwMode="auto">
              <a:xfrm rot="900000" flipH="1">
                <a:off x="4232" y="2200"/>
                <a:ext cx="66" cy="47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65" name="Line 35"/>
              <p:cNvSpPr>
                <a:spLocks noChangeShapeType="1"/>
              </p:cNvSpPr>
              <p:nvPr/>
            </p:nvSpPr>
            <p:spPr bwMode="auto">
              <a:xfrm rot="900000" flipH="1" flipV="1">
                <a:off x="4047" y="1951"/>
                <a:ext cx="348" cy="225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66" name="Text Box 36"/>
              <p:cNvSpPr txBox="1">
                <a:spLocks noChangeArrowheads="1"/>
              </p:cNvSpPr>
              <p:nvPr/>
            </p:nvSpPr>
            <p:spPr bwMode="auto">
              <a:xfrm>
                <a:off x="3775" y="2581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GB" altLang="en-US">
                    <a:solidFill>
                      <a:srgbClr val="000000"/>
                    </a:solidFill>
                    <a:cs typeface="Arial" panose="020B0604020202020204" pitchFamily="34" charset="0"/>
                  </a:rPr>
                  <a:t>q</a:t>
                </a:r>
                <a:endParaRPr lang="en-US" altLang="en-US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28421" name="Line 37"/>
          <p:cNvSpPr>
            <a:spLocks noChangeShapeType="1"/>
          </p:cNvSpPr>
          <p:nvPr/>
        </p:nvSpPr>
        <p:spPr bwMode="auto">
          <a:xfrm flipV="1">
            <a:off x="4284663" y="3141663"/>
            <a:ext cx="2159000" cy="2159000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oval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40" name="Text Box 38"/>
          <p:cNvSpPr txBox="1">
            <a:spLocks noChangeArrowheads="1"/>
          </p:cNvSpPr>
          <p:nvPr/>
        </p:nvSpPr>
        <p:spPr bwMode="auto">
          <a:xfrm>
            <a:off x="2392363" y="1289050"/>
            <a:ext cx="298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>
                <a:solidFill>
                  <a:srgbClr val="000000"/>
                </a:solidFill>
                <a:cs typeface="Arial" panose="020B0604020202020204" pitchFamily="34" charset="0"/>
              </a:rPr>
              <a:t>z</a:t>
            </a: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41" name="Text Box 39"/>
          <p:cNvSpPr txBox="1">
            <a:spLocks noChangeArrowheads="1"/>
          </p:cNvSpPr>
          <p:nvPr/>
        </p:nvSpPr>
        <p:spPr bwMode="auto">
          <a:xfrm>
            <a:off x="468313" y="2565400"/>
            <a:ext cx="298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>
                <a:solidFill>
                  <a:srgbClr val="000000"/>
                </a:solidFill>
                <a:cs typeface="Arial" panose="020B0604020202020204" pitchFamily="34" charset="0"/>
              </a:rPr>
              <a:t>x</a:t>
            </a: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grpSp>
        <p:nvGrpSpPr>
          <p:cNvPr id="10" name="Group 40"/>
          <p:cNvGrpSpPr>
            <a:grpSpLocks/>
          </p:cNvGrpSpPr>
          <p:nvPr/>
        </p:nvGrpSpPr>
        <p:grpSpPr bwMode="auto">
          <a:xfrm>
            <a:off x="3635375" y="3500438"/>
            <a:ext cx="2449513" cy="2592387"/>
            <a:chOff x="2290" y="2205"/>
            <a:chExt cx="1543" cy="1633"/>
          </a:xfrm>
        </p:grpSpPr>
        <p:sp>
          <p:nvSpPr>
            <p:cNvPr id="1052" name="Freeform 41"/>
            <p:cNvSpPr>
              <a:spLocks/>
            </p:cNvSpPr>
            <p:nvPr/>
          </p:nvSpPr>
          <p:spPr bwMode="auto">
            <a:xfrm>
              <a:off x="2562" y="2743"/>
              <a:ext cx="409" cy="233"/>
            </a:xfrm>
            <a:custGeom>
              <a:avLst/>
              <a:gdLst>
                <a:gd name="T0" fmla="*/ 0 w 409"/>
                <a:gd name="T1" fmla="*/ 233 h 233"/>
                <a:gd name="T2" fmla="*/ 137 w 409"/>
                <a:gd name="T3" fmla="*/ 52 h 233"/>
                <a:gd name="T4" fmla="*/ 318 w 409"/>
                <a:gd name="T5" fmla="*/ 7 h 233"/>
                <a:gd name="T6" fmla="*/ 409 w 409"/>
                <a:gd name="T7" fmla="*/ 7 h 23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9"/>
                <a:gd name="T13" fmla="*/ 0 h 233"/>
                <a:gd name="T14" fmla="*/ 409 w 409"/>
                <a:gd name="T15" fmla="*/ 233 h 23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9" h="233">
                  <a:moveTo>
                    <a:pt x="0" y="233"/>
                  </a:moveTo>
                  <a:cubicBezTo>
                    <a:pt x="42" y="161"/>
                    <a:pt x="84" y="90"/>
                    <a:pt x="137" y="52"/>
                  </a:cubicBezTo>
                  <a:cubicBezTo>
                    <a:pt x="190" y="14"/>
                    <a:pt x="273" y="14"/>
                    <a:pt x="318" y="7"/>
                  </a:cubicBezTo>
                  <a:cubicBezTo>
                    <a:pt x="363" y="0"/>
                    <a:pt x="386" y="3"/>
                    <a:pt x="409" y="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graphicFrame>
          <p:nvGraphicFramePr>
            <p:cNvPr id="1028" name="Object 4"/>
            <p:cNvGraphicFramePr>
              <a:graphicFrameLocks noChangeAspect="1"/>
            </p:cNvGraphicFramePr>
            <p:nvPr/>
          </p:nvGraphicFramePr>
          <p:xfrm>
            <a:off x="2653" y="2614"/>
            <a:ext cx="96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12" name="Equation" r:id="rId6" imgW="152280" imgH="228600" progId="Equation.DSMT4">
                    <p:embed/>
                  </p:oleObj>
                </mc:Choice>
                <mc:Fallback>
                  <p:oleObj name="Equation" r:id="rId6" imgW="15228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53" y="2614"/>
                          <a:ext cx="96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53" name="Group 43"/>
            <p:cNvGrpSpPr>
              <a:grpSpLocks/>
            </p:cNvGrpSpPr>
            <p:nvPr/>
          </p:nvGrpSpPr>
          <p:grpSpPr bwMode="auto">
            <a:xfrm>
              <a:off x="2290" y="2205"/>
              <a:ext cx="1543" cy="1633"/>
              <a:chOff x="2290" y="2205"/>
              <a:chExt cx="1543" cy="1633"/>
            </a:xfrm>
          </p:grpSpPr>
          <p:grpSp>
            <p:nvGrpSpPr>
              <p:cNvPr id="1054" name="Group 44"/>
              <p:cNvGrpSpPr>
                <a:grpSpLocks/>
              </p:cNvGrpSpPr>
              <p:nvPr/>
            </p:nvGrpSpPr>
            <p:grpSpPr bwMode="auto">
              <a:xfrm>
                <a:off x="2290" y="2478"/>
                <a:ext cx="1543" cy="1360"/>
                <a:chOff x="2290" y="2478"/>
                <a:chExt cx="1543" cy="1360"/>
              </a:xfrm>
            </p:grpSpPr>
            <p:sp>
              <p:nvSpPr>
                <p:cNvPr id="1058" name="Line 45"/>
                <p:cNvSpPr>
                  <a:spLocks noChangeShapeType="1"/>
                </p:cNvSpPr>
                <p:nvPr/>
              </p:nvSpPr>
              <p:spPr bwMode="auto">
                <a:xfrm flipV="1">
                  <a:off x="2971" y="2478"/>
                  <a:ext cx="0" cy="816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059" name="Line 46"/>
                <p:cNvSpPr>
                  <a:spLocks noChangeShapeType="1"/>
                </p:cNvSpPr>
                <p:nvPr/>
              </p:nvSpPr>
              <p:spPr bwMode="auto">
                <a:xfrm flipV="1">
                  <a:off x="2971" y="3294"/>
                  <a:ext cx="862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060" name="Line 47"/>
                <p:cNvSpPr>
                  <a:spLocks noChangeShapeType="1"/>
                </p:cNvSpPr>
                <p:nvPr/>
              </p:nvSpPr>
              <p:spPr bwMode="auto">
                <a:xfrm flipH="1">
                  <a:off x="2290" y="3294"/>
                  <a:ext cx="681" cy="544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1055" name="Text Box 48"/>
              <p:cNvSpPr txBox="1">
                <a:spLocks noChangeArrowheads="1"/>
              </p:cNvSpPr>
              <p:nvPr/>
            </p:nvSpPr>
            <p:spPr bwMode="auto">
              <a:xfrm>
                <a:off x="2472" y="3385"/>
                <a:ext cx="1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GB" altLang="en-US">
                    <a:solidFill>
                      <a:srgbClr val="000000"/>
                    </a:solidFill>
                    <a:cs typeface="Arial" panose="020B0604020202020204" pitchFamily="34" charset="0"/>
                  </a:rPr>
                  <a:t>x</a:t>
                </a:r>
                <a:endParaRPr lang="en-US" altLang="en-US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056" name="Text Box 49"/>
              <p:cNvSpPr txBox="1">
                <a:spLocks noChangeArrowheads="1"/>
              </p:cNvSpPr>
              <p:nvPr/>
            </p:nvSpPr>
            <p:spPr bwMode="auto">
              <a:xfrm>
                <a:off x="3424" y="3067"/>
                <a:ext cx="1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GB" altLang="en-US">
                    <a:solidFill>
                      <a:srgbClr val="000000"/>
                    </a:solidFill>
                    <a:cs typeface="Arial" panose="020B0604020202020204" pitchFamily="34" charset="0"/>
                  </a:rPr>
                  <a:t>y</a:t>
                </a:r>
                <a:endParaRPr lang="en-US" altLang="en-US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057" name="Text Box 50"/>
              <p:cNvSpPr txBox="1">
                <a:spLocks noChangeArrowheads="1"/>
              </p:cNvSpPr>
              <p:nvPr/>
            </p:nvSpPr>
            <p:spPr bwMode="auto">
              <a:xfrm>
                <a:off x="2880" y="2205"/>
                <a:ext cx="1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GB" altLang="en-US">
                    <a:solidFill>
                      <a:srgbClr val="000000"/>
                    </a:solidFill>
                    <a:cs typeface="Arial" panose="020B0604020202020204" pitchFamily="34" charset="0"/>
                  </a:rPr>
                  <a:t>z</a:t>
                </a:r>
                <a:endParaRPr lang="en-US" altLang="en-US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3" name="Group 51"/>
          <p:cNvGrpSpPr>
            <a:grpSpLocks/>
          </p:cNvGrpSpPr>
          <p:nvPr/>
        </p:nvGrpSpPr>
        <p:grpSpPr bwMode="auto">
          <a:xfrm>
            <a:off x="3492500" y="1989138"/>
            <a:ext cx="1952625" cy="3311525"/>
            <a:chOff x="2200" y="1253"/>
            <a:chExt cx="1230" cy="2086"/>
          </a:xfrm>
        </p:grpSpPr>
        <p:sp>
          <p:nvSpPr>
            <p:cNvPr id="1051" name="Line 52"/>
            <p:cNvSpPr>
              <a:spLocks noChangeShapeType="1"/>
            </p:cNvSpPr>
            <p:nvPr/>
          </p:nvSpPr>
          <p:spPr bwMode="auto">
            <a:xfrm flipV="1">
              <a:off x="2699" y="1525"/>
              <a:ext cx="0" cy="1814"/>
            </a:xfrm>
            <a:prstGeom prst="line">
              <a:avLst/>
            </a:prstGeom>
            <a:noFill/>
            <a:ln w="9525">
              <a:solidFill>
                <a:srgbClr val="3399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7" name="Object 3"/>
                <p:cNvSpPr txBox="1"/>
                <p:nvPr/>
              </p:nvSpPr>
              <p:spPr bwMode="auto">
                <a:xfrm>
                  <a:off x="2200" y="1253"/>
                  <a:ext cx="1230" cy="32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>
                  <a:normAutofit fontScale="85000" lnSpcReduction="1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n-GB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n-GB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d>
                          <m:dPr>
                            <m:ctrlPr>
                              <a:rPr lang="en-GB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GB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</m:d>
                        <m:acc>
                          <m:accPr>
                            <m:chr m:val="⃗"/>
                            <m:ctrlPr>
                              <a:rPr lang="en-GB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oMath>
                    </m:oMathPara>
                  </a14:m>
                  <a:endParaRPr lang="en-GB"/>
                </a:p>
              </p:txBody>
            </p:sp>
          </mc:Choice>
          <mc:Fallback xmlns="">
            <p:sp>
              <p:nvSpPr>
                <p:cNvPr id="1027" name="Object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00" y="1253"/>
                  <a:ext cx="1230" cy="3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54"/>
          <p:cNvGrpSpPr>
            <a:grpSpLocks/>
          </p:cNvGrpSpPr>
          <p:nvPr/>
        </p:nvGrpSpPr>
        <p:grpSpPr bwMode="auto">
          <a:xfrm>
            <a:off x="971550" y="2060575"/>
            <a:ext cx="2808288" cy="1439863"/>
            <a:chOff x="612" y="1298"/>
            <a:chExt cx="1769" cy="907"/>
          </a:xfrm>
        </p:grpSpPr>
        <p:sp>
          <p:nvSpPr>
            <p:cNvPr id="1045" name="Line 55"/>
            <p:cNvSpPr>
              <a:spLocks noChangeShapeType="1"/>
            </p:cNvSpPr>
            <p:nvPr/>
          </p:nvSpPr>
          <p:spPr bwMode="auto">
            <a:xfrm>
              <a:off x="884" y="1888"/>
              <a:ext cx="408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46" name="Line 56"/>
            <p:cNvSpPr>
              <a:spLocks noChangeShapeType="1"/>
            </p:cNvSpPr>
            <p:nvPr/>
          </p:nvSpPr>
          <p:spPr bwMode="auto">
            <a:xfrm>
              <a:off x="612" y="2069"/>
              <a:ext cx="454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1047" name="Group 57"/>
            <p:cNvGrpSpPr>
              <a:grpSpLocks/>
            </p:cNvGrpSpPr>
            <p:nvPr/>
          </p:nvGrpSpPr>
          <p:grpSpPr bwMode="auto">
            <a:xfrm>
              <a:off x="1156" y="1298"/>
              <a:ext cx="1225" cy="635"/>
              <a:chOff x="1156" y="1298"/>
              <a:chExt cx="1225" cy="635"/>
            </a:xfrm>
          </p:grpSpPr>
          <p:grpSp>
            <p:nvGrpSpPr>
              <p:cNvPr id="1048" name="Group 58"/>
              <p:cNvGrpSpPr>
                <a:grpSpLocks/>
              </p:cNvGrpSpPr>
              <p:nvPr/>
            </p:nvGrpSpPr>
            <p:grpSpPr bwMode="auto">
              <a:xfrm>
                <a:off x="1156" y="1298"/>
                <a:ext cx="770" cy="635"/>
                <a:chOff x="1156" y="1298"/>
                <a:chExt cx="770" cy="63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26" name="Object 2"/>
                    <p:cNvSpPr txBox="1"/>
                    <p:nvPr/>
                  </p:nvSpPr>
                  <p:spPr bwMode="auto">
                    <a:xfrm>
                      <a:off x="1292" y="1298"/>
                      <a:ext cx="634" cy="23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normAutofit fontScale="40000" lnSpcReduction="20000"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GB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GB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GB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=(</m:t>
                            </m:r>
                            <m:sSub>
                              <m:sSubPr>
                                <m:ctrlP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GB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GB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,0)</m:t>
                            </m:r>
                          </m:oMath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  <m:r>
                              <a:rPr lang="en-GB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=(</m:t>
                            </m:r>
                            <m:sSub>
                              <m:sSubPr>
                                <m:ctrlP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GB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GB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≈1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GB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GB" dirty="0"/>
                    </a:p>
                  </p:txBody>
                </p:sp>
              </mc:Choice>
              <mc:Fallback xmlns="">
                <p:sp>
                  <p:nvSpPr>
                    <p:cNvPr id="1026" name="Object 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1292" y="1298"/>
                      <a:ext cx="634" cy="231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t="-8333"/>
                      </a:stretch>
                    </a:blipFill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50" name="Line 60"/>
                <p:cNvSpPr>
                  <a:spLocks noChangeShapeType="1"/>
                </p:cNvSpPr>
                <p:nvPr/>
              </p:nvSpPr>
              <p:spPr bwMode="auto">
                <a:xfrm>
                  <a:off x="1156" y="1570"/>
                  <a:ext cx="318" cy="36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1049" name="Text Box 61"/>
              <p:cNvSpPr txBox="1">
                <a:spLocks noChangeArrowheads="1"/>
              </p:cNvSpPr>
              <p:nvPr/>
            </p:nvSpPr>
            <p:spPr bwMode="auto">
              <a:xfrm>
                <a:off x="1247" y="1570"/>
                <a:ext cx="113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GB" altLang="en-US" sz="1200">
                    <a:solidFill>
                      <a:srgbClr val="000000"/>
                    </a:solidFill>
                    <a:cs typeface="Arial" panose="020B0604020202020204" pitchFamily="34" charset="0"/>
                  </a:rPr>
                  <a:t>Energy, Intensity</a:t>
                </a:r>
                <a:endParaRPr lang="en-US" altLang="en-US" sz="1200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59563" y="5911851"/>
            <a:ext cx="2281238" cy="7234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84888" y="708390"/>
            <a:ext cx="2749550" cy="121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9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0" dur="500"/>
                                        <p:tgtEl>
                                          <p:spTgt spid="528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7203" y="435429"/>
            <a:ext cx="381226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Continuation planes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245810" y="2467429"/>
            <a:ext cx="12095" cy="130628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240972" y="4555065"/>
            <a:ext cx="12095" cy="130628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058782" y="1313544"/>
            <a:ext cx="12095" cy="210980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046687" y="3773714"/>
            <a:ext cx="12095" cy="2087636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663924" y="3909181"/>
            <a:ext cx="12095" cy="1952169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192212" y="1917095"/>
            <a:ext cx="682169" cy="1179286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 rot="20535503">
            <a:off x="3115578" y="3080356"/>
            <a:ext cx="1098036" cy="17997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rot="20535503">
            <a:off x="5070170" y="1657776"/>
            <a:ext cx="1098036" cy="17997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103159" y="4901867"/>
            <a:ext cx="1098036" cy="61579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141429" y="4901867"/>
            <a:ext cx="1098036" cy="61579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1257905" y="3060447"/>
            <a:ext cx="2391364" cy="359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5646610" y="1821897"/>
            <a:ext cx="1400077" cy="236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257905" y="5220304"/>
            <a:ext cx="57887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0" y="2776695"/>
            <a:ext cx="122341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Side View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Top View</a:t>
            </a:r>
          </a:p>
        </p:txBody>
      </p:sp>
      <p:cxnSp>
        <p:nvCxnSpPr>
          <p:cNvPr id="34" name="Straight Connector 33"/>
          <p:cNvCxnSpPr>
            <a:endCxn id="19" idx="2"/>
          </p:cNvCxnSpPr>
          <p:nvPr/>
        </p:nvCxnSpPr>
        <p:spPr>
          <a:xfrm flipV="1">
            <a:off x="3654513" y="1833472"/>
            <a:ext cx="1992097" cy="12148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69333" y="3894667"/>
            <a:ext cx="2660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Source Plane for O.E.1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653909" y="3423352"/>
            <a:ext cx="244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Image Plane for O.E.2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267102" y="3906762"/>
            <a:ext cx="774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O.E.1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445339" y="3909181"/>
            <a:ext cx="774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O.E.2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041924" y="3260431"/>
            <a:ext cx="2951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Image Plane for O.E.1</a:t>
            </a:r>
          </a:p>
          <a:p>
            <a:r>
              <a:rPr lang="en-US" dirty="0">
                <a:solidFill>
                  <a:srgbClr val="FF0000"/>
                </a:solidFill>
              </a:rPr>
              <a:t>Source Plane for O.E.2 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3114267" y="2000772"/>
            <a:ext cx="516602" cy="104757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658892" y="1842106"/>
            <a:ext cx="328251" cy="777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 rot="19718863">
            <a:off x="4504009" y="2125308"/>
            <a:ext cx="1245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Optical axis</a:t>
            </a:r>
          </a:p>
        </p:txBody>
      </p:sp>
    </p:spTree>
    <p:extLst>
      <p:ext uri="{BB962C8B-B14F-4D97-AF65-F5344CB8AC3E}">
        <p14:creationId xmlns:p14="http://schemas.microsoft.com/office/powerpoint/2010/main" val="31850707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8102" y="4845841"/>
            <a:ext cx="90258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that (</a:t>
            </a:r>
            <a:r>
              <a:rPr lang="en-US" dirty="0">
                <a:solidFill>
                  <a:srgbClr val="FF0000"/>
                </a:solidFill>
              </a:rPr>
              <a:t>VERY IMPORTANT!</a:t>
            </a:r>
            <a:r>
              <a:rPr lang="en-US" dirty="0"/>
              <a:t>):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y(2) coordinate is along the beam direction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position (Source Plane Distance), orientation (O.E. Orientation Angle) of any </a:t>
            </a:r>
            <a:r>
              <a:rPr lang="en-US" dirty="0" err="1"/>
              <a:t>o.e</a:t>
            </a:r>
            <a:r>
              <a:rPr lang="en-US" dirty="0"/>
              <a:t>. is always referred to the previous one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Source Plane and Image Plane for each optical element are the “Continuation Planes”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frame is rotated if one </a:t>
            </a:r>
            <a:r>
              <a:rPr lang="en-US" dirty="0" err="1"/>
              <a:t>o.e</a:t>
            </a:r>
            <a:r>
              <a:rPr lang="en-US" dirty="0"/>
              <a:t>. is rotated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620" y="628960"/>
            <a:ext cx="6702506" cy="417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5032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27" y="1157924"/>
            <a:ext cx="3500042" cy="46957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476" y="1254564"/>
            <a:ext cx="3676408" cy="44048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33722" y="19679"/>
            <a:ext cx="5864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SHADOW ray’s variables (</a:t>
            </a:r>
            <a:r>
              <a:rPr lang="en-US" sz="2800" i="1" dirty="0"/>
              <a:t>columns</a:t>
            </a:r>
            <a:r>
              <a:rPr lang="en-US" sz="2800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5908" y="634704"/>
            <a:ext cx="1342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Stored: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17504" y="731344"/>
            <a:ext cx="1941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Computed: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8789" y="3811805"/>
            <a:ext cx="424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**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570" y="5889248"/>
            <a:ext cx="884162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1200" dirty="0"/>
            </a:br>
            <a:r>
              <a:rPr lang="en-US" sz="1400" dirty="0">
                <a:solidFill>
                  <a:srgbClr val="0000FF"/>
                </a:solidFill>
              </a:rPr>
              <a:t>*</a:t>
            </a:r>
            <a:r>
              <a:rPr lang="en-US" sz="1400" dirty="0"/>
              <a:t> X’,Y’,Z’ is the direction vector (unitary), for small angles (always in SR) Y’&lt;~1, and X’ and Z’ can be considered “divergences”</a:t>
            </a:r>
          </a:p>
          <a:p>
            <a:r>
              <a:rPr lang="en-US" sz="1400" dirty="0">
                <a:solidFill>
                  <a:srgbClr val="FF0000"/>
                </a:solidFill>
              </a:rPr>
              <a:t>** </a:t>
            </a:r>
            <a:r>
              <a:rPr lang="en-US" sz="1400" dirty="0"/>
              <a:t>Column 11 is energy in </a:t>
            </a:r>
            <a:r>
              <a:rPr lang="en-US" sz="1400" dirty="0" err="1"/>
              <a:t>eV</a:t>
            </a:r>
            <a:r>
              <a:rPr lang="en-US" sz="1400" dirty="0"/>
              <a:t>. Internally SHADOW stores the wavenumber </a:t>
            </a:r>
            <a:r>
              <a:rPr lang="en-US" sz="1400" dirty="0">
                <a:latin typeface="Symbol" charset="2"/>
                <a:cs typeface="Symbol" charset="2"/>
              </a:rPr>
              <a:t>2 p / l </a:t>
            </a:r>
            <a:r>
              <a:rPr lang="en-US" sz="1400" dirty="0"/>
              <a:t>in cm</a:t>
            </a:r>
            <a:r>
              <a:rPr lang="en-US" sz="1400" baseline="30000" dirty="0"/>
              <a:t>-1</a:t>
            </a:r>
            <a:r>
              <a:rPr lang="en-US" sz="1400" dirty="0"/>
              <a:t> </a:t>
            </a:r>
          </a:p>
          <a:p>
            <a:endParaRPr lang="en-US" sz="1200" baseline="30000" dirty="0"/>
          </a:p>
          <a:p>
            <a:pPr marL="285750" indent="-285750">
              <a:buFontTx/>
              <a:buChar char="•"/>
            </a:pPr>
            <a:endParaRPr lang="en-US" baseline="30000" dirty="0"/>
          </a:p>
        </p:txBody>
      </p:sp>
      <p:sp>
        <p:nvSpPr>
          <p:cNvPr id="11" name="Rectangle 10"/>
          <p:cNvSpPr/>
          <p:nvPr/>
        </p:nvSpPr>
        <p:spPr>
          <a:xfrm>
            <a:off x="4342190" y="2394857"/>
            <a:ext cx="4390572" cy="266095"/>
          </a:xfrm>
          <a:prstGeom prst="rect">
            <a:avLst/>
          </a:prstGeom>
          <a:solidFill>
            <a:srgbClr val="FFFF00">
              <a:alpha val="2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62129" y="1933192"/>
            <a:ext cx="304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2211128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Optical elements</a:t>
            </a:r>
            <a:endParaRPr lang="en-GB" altLang="en-US">
              <a:ea typeface="ＭＳ Ｐゴシック" panose="020B0600070205080204" pitchFamily="34" charset="-128"/>
            </a:endParaRP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For each optics element SHADOW includes: </a:t>
            </a:r>
          </a:p>
          <a:p>
            <a:r>
              <a:rPr lang="en-US" altLang="en-US">
                <a:solidFill>
                  <a:srgbClr val="0070C0"/>
                </a:solidFill>
                <a:ea typeface="ＭＳ Ｐゴシック" panose="020B0600070205080204" pitchFamily="34" charset="-128"/>
              </a:rPr>
              <a:t>Geometrical model: how the direction of the rays are changed (reflected, refracted or diffracted)</a:t>
            </a:r>
          </a:p>
          <a:p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Physical model: how the ray intensity (in fact electric fields) decreases because of the interaction</a:t>
            </a:r>
            <a:endParaRPr lang="en-GB" altLang="en-US">
              <a:solidFill>
                <a:srgbClr val="00B05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0484" name="Text Box 7"/>
          <p:cNvSpPr txBox="1">
            <a:spLocks noChangeArrowheads="1"/>
          </p:cNvSpPr>
          <p:nvPr/>
        </p:nvSpPr>
        <p:spPr bwMode="auto">
          <a:xfrm>
            <a:off x="2185988" y="5526088"/>
            <a:ext cx="65008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914400"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>
                <a:solidFill>
                  <a:srgbClr val="0070C0"/>
                </a:solidFill>
              </a:rPr>
              <a:t>Structures along the surface =&gt;playing with the direction</a:t>
            </a:r>
          </a:p>
          <a:p>
            <a:pPr defTabSz="914400"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>
                <a:solidFill>
                  <a:srgbClr val="00B050"/>
                </a:solidFill>
              </a:rPr>
              <a:t>Structures in depth =&gt; playing with the reflectivity</a:t>
            </a:r>
          </a:p>
          <a:p>
            <a:pPr defTabSz="914400" eaLnBrk="1" hangingPunct="1">
              <a:spcBef>
                <a:spcPct val="50000"/>
              </a:spcBef>
              <a:buFontTx/>
              <a:buChar char="•"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571121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1"/>
            <a:ext cx="7772400" cy="609600"/>
          </a:xfrm>
        </p:spPr>
        <p:txBody>
          <a:bodyPr/>
          <a:lstStyle/>
          <a:p>
            <a:r>
              <a:rPr lang="en-US" dirty="0" err="1"/>
              <a:t>ShadowOUI</a:t>
            </a:r>
            <a:r>
              <a:rPr lang="en-US" dirty="0"/>
              <a:t> Sources 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851255"/>
            <a:ext cx="3429000" cy="25313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944" y="3538536"/>
            <a:ext cx="4357622" cy="2297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3505200"/>
            <a:ext cx="2788508" cy="23533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94" y="1597818"/>
            <a:ext cx="1247775" cy="1104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394" y="4126103"/>
            <a:ext cx="1352550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296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4113729"/>
            <a:ext cx="1828800" cy="23103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7588"/>
            <a:ext cx="9144000" cy="609600"/>
          </a:xfrm>
        </p:spPr>
        <p:txBody>
          <a:bodyPr/>
          <a:lstStyle/>
          <a:p>
            <a:pPr algn="ctr"/>
            <a:r>
              <a:rPr lang="en-US" sz="3200" dirty="0"/>
              <a:t>Sources II (Wiggler </a:t>
            </a:r>
            <a:r>
              <a:rPr lang="en-US" sz="2000" dirty="0"/>
              <a:t>and also </a:t>
            </a:r>
            <a:r>
              <a:rPr lang="en-US" sz="2000" dirty="0" err="1"/>
              <a:t>mutiple</a:t>
            </a:r>
            <a:r>
              <a:rPr lang="en-US" sz="2000" dirty="0"/>
              <a:t> BMs and Short IDs</a:t>
            </a:r>
            <a:r>
              <a:rPr lang="en-US" sz="3200" dirty="0"/>
              <a:t>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213" y="1035198"/>
            <a:ext cx="2323987" cy="15850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710747"/>
            <a:ext cx="2171700" cy="15034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4387147"/>
            <a:ext cx="2230864" cy="152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520341"/>
            <a:ext cx="904875" cy="1019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8600" y="2634547"/>
            <a:ext cx="3952875" cy="1838410"/>
          </a:xfrm>
          <a:prstGeom prst="rect">
            <a:avLst/>
          </a:prstGeom>
        </p:spPr>
      </p:pic>
      <p:pic>
        <p:nvPicPr>
          <p:cNvPr id="11" name="Picture 2"/>
          <p:cNvPicPr/>
          <p:nvPr/>
        </p:nvPicPr>
        <p:blipFill>
          <a:blip r:embed="rId8"/>
          <a:stretch/>
        </p:blipFill>
        <p:spPr>
          <a:xfrm>
            <a:off x="4724400" y="980273"/>
            <a:ext cx="3240119" cy="1258908"/>
          </a:xfrm>
          <a:prstGeom prst="rect">
            <a:avLst/>
          </a:prstGeom>
          <a:ln>
            <a:noFill/>
          </a:ln>
        </p:spPr>
      </p:pic>
      <p:cxnSp>
        <p:nvCxnSpPr>
          <p:cNvPr id="7" name="Straight Arrow Connector 6"/>
          <p:cNvCxnSpPr/>
          <p:nvPr/>
        </p:nvCxnSpPr>
        <p:spPr>
          <a:xfrm>
            <a:off x="5410200" y="2329747"/>
            <a:ext cx="0" cy="20976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096000" y="2329747"/>
            <a:ext cx="0" cy="14597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858000" y="2329747"/>
            <a:ext cx="0" cy="20976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8" idx="3"/>
          </p:cNvCxnSpPr>
          <p:nvPr/>
        </p:nvCxnSpPr>
        <p:spPr>
          <a:xfrm flipH="1" flipV="1">
            <a:off x="3505200" y="1827730"/>
            <a:ext cx="1066802" cy="9091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1821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15543" y="1676558"/>
            <a:ext cx="1474617" cy="2013476"/>
          </a:xfrm>
          <a:prstGeom prst="roundRect">
            <a:avLst/>
          </a:prstGeom>
          <a:solidFill>
            <a:srgbClr val="FFC000">
              <a:alpha val="39000"/>
            </a:srgb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410" y="87588"/>
            <a:ext cx="7772400" cy="609600"/>
          </a:xfrm>
        </p:spPr>
        <p:txBody>
          <a:bodyPr/>
          <a:lstStyle/>
          <a:p>
            <a:r>
              <a:rPr lang="en-US" dirty="0"/>
              <a:t>Sources III (</a:t>
            </a:r>
            <a:r>
              <a:rPr lang="en-US" dirty="0" err="1"/>
              <a:t>Undulator</a:t>
            </a:r>
            <a:r>
              <a:rPr lang="en-US" dirty="0"/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3" y="664252"/>
            <a:ext cx="1085850" cy="962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26" y="3838575"/>
            <a:ext cx="1209675" cy="11144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87091" y="693821"/>
            <a:ext cx="54234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alibri"/>
                <a:cs typeface="Calibri"/>
              </a:rPr>
              <a:t>Fake Geometrical Source</a:t>
            </a:r>
          </a:p>
          <a:p>
            <a:r>
              <a:rPr lang="en-US" sz="2400" dirty="0">
                <a:solidFill>
                  <a:schemeClr val="tx2"/>
                </a:solidFill>
                <a:latin typeface="Calibri"/>
                <a:cs typeface="Calibri"/>
              </a:rPr>
              <a:t>(Gaussian spatial + Gaussian </a:t>
            </a:r>
            <a:r>
              <a:rPr lang="en-US" sz="2400" dirty="0" err="1">
                <a:solidFill>
                  <a:schemeClr val="tx2"/>
                </a:solidFill>
                <a:latin typeface="Calibri"/>
                <a:cs typeface="Calibri"/>
              </a:rPr>
              <a:t>divergency</a:t>
            </a:r>
            <a:r>
              <a:rPr lang="en-US" sz="2400" dirty="0">
                <a:solidFill>
                  <a:schemeClr val="tx2"/>
                </a:solidFill>
                <a:latin typeface="Calibri"/>
                <a:cs typeface="Calibri"/>
              </a:rPr>
              <a:t>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239" y="1536152"/>
            <a:ext cx="2719441" cy="20002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6679" y="4817378"/>
            <a:ext cx="1893439" cy="142826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435184" y="4328812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789.938eV</a:t>
            </a:r>
            <a:endParaRPr lang="en-US" sz="24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4284" y="4804459"/>
            <a:ext cx="1961990" cy="145514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547549" y="4291572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806.060eV</a:t>
            </a:r>
            <a:endParaRPr lang="en-US" sz="24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0440" y="4817378"/>
            <a:ext cx="2010493" cy="149602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900543" y="4328091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814.121eV</a:t>
            </a:r>
            <a:endParaRPr lang="en-US" sz="24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467" y="4789756"/>
            <a:ext cx="1829371" cy="1128915"/>
          </a:xfrm>
          <a:prstGeom prst="rect">
            <a:avLst/>
          </a:prstGeom>
        </p:spPr>
      </p:pic>
      <p:graphicFrame>
        <p:nvGraphicFramePr>
          <p:cNvPr id="2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5898609"/>
              </p:ext>
            </p:extLst>
          </p:nvPr>
        </p:nvGraphicFramePr>
        <p:xfrm>
          <a:off x="217110" y="2395884"/>
          <a:ext cx="1224717" cy="408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51" name="Equation" r:id="rId10" imgW="1333440" imgH="444240" progId="">
                  <p:embed/>
                </p:oleObj>
              </mc:Choice>
              <mc:Fallback>
                <p:oleObj name="Equation" r:id="rId10" imgW="1333440" imgH="4442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110" y="2395884"/>
                        <a:ext cx="1224717" cy="4082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836674"/>
              </p:ext>
            </p:extLst>
          </p:nvPr>
        </p:nvGraphicFramePr>
        <p:xfrm>
          <a:off x="266727" y="3180256"/>
          <a:ext cx="1235994" cy="348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52" name="Equation" r:id="rId12" imgW="1574640" imgH="444240" progId="Equation.DSMT4">
                  <p:embed/>
                </p:oleObj>
              </mc:Choice>
              <mc:Fallback>
                <p:oleObj name="Equation" r:id="rId12" imgW="157464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27" y="3180256"/>
                        <a:ext cx="1235994" cy="3487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12081" y="2131051"/>
            <a:ext cx="1461854" cy="130182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583537" y="3987791"/>
            <a:ext cx="1964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alibri"/>
                <a:cs typeface="Calibri"/>
              </a:rPr>
              <a:t>Full </a:t>
            </a:r>
            <a:r>
              <a:rPr lang="en-US" sz="2400" dirty="0" err="1">
                <a:solidFill>
                  <a:schemeClr val="tx2"/>
                </a:solidFill>
                <a:latin typeface="Calibri"/>
                <a:cs typeface="Calibri"/>
              </a:rPr>
              <a:t>Undulator</a:t>
            </a:r>
            <a:endParaRPr lang="en-US" sz="24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79202" y="1634735"/>
            <a:ext cx="2510770" cy="18154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0642" y="1645781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alibri"/>
                <a:cs typeface="Calibri"/>
              </a:rPr>
              <a:t>Single e</a:t>
            </a:r>
            <a:r>
              <a:rPr lang="en-US" sz="2400" baseline="30000" dirty="0">
                <a:solidFill>
                  <a:schemeClr val="tx2"/>
                </a:solidFill>
                <a:latin typeface="Calibri"/>
                <a:cs typeface="Calibri"/>
              </a:rPr>
              <a:t>-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5543" y="2030534"/>
            <a:ext cx="1294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alibri"/>
                <a:cs typeface="Calibri"/>
              </a:rPr>
              <a:t>Divergence: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0044" y="2761198"/>
            <a:ext cx="607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alibri"/>
                <a:cs typeface="Calibri"/>
              </a:rPr>
              <a:t>Size: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90160" y="1676558"/>
            <a:ext cx="1760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alibri"/>
                <a:cs typeface="Calibri"/>
              </a:rPr>
              <a:t>Photon source: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1649998" y="1696978"/>
            <a:ext cx="1702802" cy="2036822"/>
          </a:xfrm>
          <a:prstGeom prst="roundRect">
            <a:avLst/>
          </a:prstGeom>
          <a:solidFill>
            <a:schemeClr val="accent6">
              <a:lumMod val="20000"/>
              <a:lumOff val="80000"/>
              <a:alpha val="39000"/>
            </a:scheme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6200" y="664252"/>
            <a:ext cx="8991600" cy="3085815"/>
          </a:xfrm>
          <a:prstGeom prst="roundRect">
            <a:avLst/>
          </a:prstGeom>
          <a:noFill/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76201" y="3824840"/>
            <a:ext cx="8991599" cy="2546699"/>
          </a:xfrm>
          <a:prstGeom prst="roundRect">
            <a:avLst/>
          </a:prstGeom>
          <a:noFill/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1828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3124200"/>
            <a:ext cx="4703239" cy="2815630"/>
          </a:xfrm>
          <a:prstGeom prst="rect">
            <a:avLst/>
          </a:prstGeom>
        </p:spPr>
      </p:pic>
      <p:sp>
        <p:nvSpPr>
          <p:cNvPr id="6147" name="Rectangle 4"/>
          <p:cNvSpPr>
            <a:spLocks noGrp="1"/>
          </p:cNvSpPr>
          <p:nvPr>
            <p:ph type="title"/>
          </p:nvPr>
        </p:nvSpPr>
        <p:spPr>
          <a:xfrm>
            <a:off x="457200" y="276225"/>
            <a:ext cx="8229600" cy="1143000"/>
          </a:xfrm>
        </p:spPr>
        <p:txBody>
          <a:bodyPr/>
          <a:lstStyle/>
          <a:p>
            <a:r>
              <a:rPr lang="en-US" dirty="0"/>
              <a:t>Optical Elements (mirrors)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sz="3600" dirty="0">
                <a:ea typeface="ＭＳ Ｐゴシック" panose="020B0600070205080204" pitchFamily="34" charset="-128"/>
              </a:rPr>
              <a:t>Geometrical model        Physical model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pic>
        <p:nvPicPr>
          <p:cNvPr id="6148" name="Picture 6" descr="400px-ReflectI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87500"/>
            <a:ext cx="3810000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Rectangle 10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6152" name="Rectangle 14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6153" name="Rectangle 16"/>
          <p:cNvSpPr>
            <a:spLocks noChangeArrowheads="1"/>
          </p:cNvSpPr>
          <p:nvPr/>
        </p:nvSpPr>
        <p:spPr bwMode="auto">
          <a:xfrm>
            <a:off x="0" y="3176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graphicFrame>
        <p:nvGraphicFramePr>
          <p:cNvPr id="614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0298819"/>
              </p:ext>
            </p:extLst>
          </p:nvPr>
        </p:nvGraphicFramePr>
        <p:xfrm>
          <a:off x="5233988" y="2590800"/>
          <a:ext cx="3529012" cy="5948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37" name="Equation" r:id="rId5" imgW="2997000" imgH="507960" progId="Equation.DSMT4">
                  <p:embed/>
                </p:oleObj>
              </mc:Choice>
              <mc:Fallback>
                <p:oleObj name="Equation" r:id="rId5" imgW="299700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3988" y="2590800"/>
                        <a:ext cx="3529012" cy="594873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393700" y="3535363"/>
            <a:ext cx="3700463" cy="2062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6155" name="TextBox 12"/>
          <p:cNvSpPr txBox="1">
            <a:spLocks noChangeArrowheads="1"/>
          </p:cNvSpPr>
          <p:nvPr/>
        </p:nvSpPr>
        <p:spPr bwMode="auto">
          <a:xfrm>
            <a:off x="4894263" y="1447800"/>
            <a:ext cx="4038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Fresnel equations give the reflectivity as a function of angle and photon energy. As a consequence, one gets the critical angle: </a:t>
            </a:r>
            <a:endParaRPr lang="en-GB" altLang="en-US"/>
          </a:p>
        </p:txBody>
      </p:sp>
      <p:pic>
        <p:nvPicPr>
          <p:cNvPr id="6156" name="Picture 18" descr="\mathbf{\hat{d}}_\mathrm{s} = 2 \left(\mathbf{\hat{d}}_\mathrm{n} \cdot \mathbf{\hat{d}}_\mathrm{i}\right) \mathbf{\hat{d}}_\mathrm{n} - \mathbf{\hat{d}}_\mathrm{i},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149" y="4361642"/>
            <a:ext cx="2273300" cy="409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611513" y="3789441"/>
            <a:ext cx="2141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latin typeface="Calibri"/>
                <a:cs typeface="Calibri"/>
              </a:rPr>
              <a:t>Si  </a:t>
            </a:r>
            <a:r>
              <a:rPr lang="en-US" sz="2400" dirty="0">
                <a:solidFill>
                  <a:srgbClr val="FFFF00"/>
                </a:solidFill>
                <a:latin typeface="Symbol" panose="05050102010706020507" pitchFamily="18" charset="2"/>
                <a:cs typeface="Calibri"/>
              </a:rPr>
              <a:t>s</a:t>
            </a:r>
            <a:r>
              <a:rPr lang="en-US" sz="2400" dirty="0">
                <a:solidFill>
                  <a:srgbClr val="FFFF00"/>
                </a:solidFill>
                <a:latin typeface="Calibri"/>
                <a:cs typeface="Calibri"/>
              </a:rPr>
              <a:t>-reflectivity</a:t>
            </a:r>
          </a:p>
        </p:txBody>
      </p:sp>
    </p:spTree>
    <p:extLst>
      <p:ext uri="{BB962C8B-B14F-4D97-AF65-F5344CB8AC3E}">
        <p14:creationId xmlns:p14="http://schemas.microsoft.com/office/powerpoint/2010/main" val="3618853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39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3992"/>
            <a:ext cx="8229600" cy="5263775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  <a:ea typeface="ＭＳ Ｐゴシック" pitchFamily="34" charset="-128"/>
              </a:rPr>
              <a:t>Introduction to  OASYS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XOPPY toolbox: Source emission and characteristics of optical elements. Power transport</a:t>
            </a:r>
          </a:p>
          <a:p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ShadowOUI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: Ray tracing SR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beamlines</a:t>
            </a:r>
            <a:endParaRPr lang="en-US" sz="2800" dirty="0">
              <a:solidFill>
                <a:schemeClr val="bg1">
                  <a:lumMod val="50000"/>
                </a:schemeClr>
              </a:solidFill>
              <a:ea typeface="ＭＳ Ｐゴシック" pitchFamily="34" charset="-128"/>
            </a:endParaRPr>
          </a:p>
          <a:p>
            <a:pPr lvl="1"/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Mirror aberrations</a:t>
            </a:r>
          </a:p>
          <a:p>
            <a:pPr lvl="1"/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Crystal systems</a:t>
            </a:r>
          </a:p>
          <a:p>
            <a:pPr lvl="1"/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Lenses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WOFRY and SRW: coherent beam transport:</a:t>
            </a:r>
          </a:p>
          <a:p>
            <a:pPr lvl="1"/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Simple examples with WOFRY</a:t>
            </a:r>
          </a:p>
          <a:p>
            <a:pPr lvl="1"/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Introduction to Partial coherence</a:t>
            </a:r>
            <a:endParaRPr lang="en-US" sz="2000" dirty="0">
              <a:solidFill>
                <a:schemeClr val="bg1">
                  <a:lumMod val="50000"/>
                </a:schemeClr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730289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1"/>
            <a:ext cx="7772400" cy="685800"/>
          </a:xfrm>
        </p:spPr>
        <p:txBody>
          <a:bodyPr/>
          <a:lstStyle/>
          <a:p>
            <a:r>
              <a:rPr lang="en-US" dirty="0"/>
              <a:t>Optical Elements (gratings)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28600" y="1371600"/>
            <a:ext cx="7772400" cy="685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baseline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sz="3200" dirty="0"/>
              <a:t>Geometrical model                 Physical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58" y="1828800"/>
            <a:ext cx="4082949" cy="36525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05400" y="2248328"/>
            <a:ext cx="335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alibri"/>
                <a:cs typeface="Calibri"/>
              </a:rPr>
              <a:t>No model (yet) in SHADOW for grating efficiency</a:t>
            </a:r>
          </a:p>
          <a:p>
            <a:endParaRPr lang="en-US" sz="2400" dirty="0">
              <a:solidFill>
                <a:schemeClr val="tx2"/>
              </a:solidFill>
              <a:latin typeface="Calibri"/>
              <a:cs typeface="Calibri"/>
            </a:endParaRPr>
          </a:p>
          <a:p>
            <a:r>
              <a:rPr lang="en-US" sz="2400" dirty="0">
                <a:solidFill>
                  <a:schemeClr val="tx2"/>
                </a:solidFill>
                <a:latin typeface="Calibri"/>
                <a:cs typeface="Calibri"/>
              </a:rPr>
              <a:t>SHADOW uses Fresnel equations like for mirrors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" y="1828800"/>
            <a:ext cx="609600" cy="457200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0658" y="5659886"/>
            <a:ext cx="27786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Figure from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doi.org/10.5772/51044</a:t>
            </a:r>
            <a:endParaRPr lang="en-US" sz="14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9568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1"/>
            <a:ext cx="7772400" cy="685800"/>
          </a:xfrm>
        </p:spPr>
        <p:txBody>
          <a:bodyPr/>
          <a:lstStyle/>
          <a:p>
            <a:r>
              <a:rPr lang="en-US" dirty="0"/>
              <a:t>Optical Elements (crystals)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28600" y="1371600"/>
            <a:ext cx="7772400" cy="685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baseline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sz="3200" dirty="0"/>
              <a:t>Geometrical model                 Physical model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" y="1828800"/>
            <a:ext cx="609600" cy="457200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2971800"/>
            <a:ext cx="4277227" cy="2743200"/>
          </a:xfrm>
          <a:prstGeom prst="rect">
            <a:avLst/>
          </a:prstGeom>
        </p:spPr>
      </p:pic>
      <p:pic>
        <p:nvPicPr>
          <p:cNvPr id="9" name="Picture 4" descr="spie_cryst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1981200"/>
            <a:ext cx="1905000" cy="1651644"/>
          </a:xfrm>
          <a:prstGeom prst="rect">
            <a:avLst/>
          </a:prstGeom>
          <a:noFill/>
        </p:spPr>
      </p:pic>
      <p:pic>
        <p:nvPicPr>
          <p:cNvPr id="10" name="Picture 7" descr="spie_crys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2057400"/>
            <a:ext cx="2007177" cy="1447800"/>
          </a:xfrm>
          <a:prstGeom prst="rect">
            <a:avLst/>
          </a:prstGeom>
          <a:noFill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76800" y="2057400"/>
            <a:ext cx="3132348" cy="732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733800"/>
            <a:ext cx="1854200" cy="635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4267200"/>
            <a:ext cx="30607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2916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912" y="0"/>
            <a:ext cx="7772400" cy="1362075"/>
          </a:xfrm>
        </p:spPr>
        <p:txBody>
          <a:bodyPr/>
          <a:lstStyle/>
          <a:p>
            <a:r>
              <a:rPr lang="en-US" dirty="0"/>
              <a:t>Mirrors and aberrations</a:t>
            </a:r>
          </a:p>
        </p:txBody>
      </p:sp>
      <p:pic>
        <p:nvPicPr>
          <p:cNvPr id="4" name="Picture 6" descr="als105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575" y="472004"/>
            <a:ext cx="3078163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7648575" y="700604"/>
            <a:ext cx="323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 i="1">
                <a:latin typeface="Arial Narrow" panose="020B0606020202030204" pitchFamily="34" charset="0"/>
              </a:rPr>
              <a:t>q</a:t>
            </a:r>
            <a:endParaRPr lang="en-GB" altLang="en-US" sz="2400" i="1">
              <a:latin typeface="Arial Narrow" panose="020B0606020202030204" pitchFamily="34" charset="0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6429375" y="700604"/>
            <a:ext cx="323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 i="1">
                <a:latin typeface="Arial Narrow" panose="020B0606020202030204" pitchFamily="34" charset="0"/>
              </a:rPr>
              <a:t>p</a:t>
            </a:r>
            <a:endParaRPr lang="en-GB" altLang="en-US" sz="2400" i="1">
              <a:latin typeface="Arial Narrow" panose="020B0606020202030204" pitchFamily="34" charset="0"/>
            </a:endParaRPr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7981950" y="1185416"/>
            <a:ext cx="0" cy="50979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graphicFrame>
        <p:nvGraphicFramePr>
          <p:cNvPr id="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8008731"/>
              </p:ext>
            </p:extLst>
          </p:nvPr>
        </p:nvGraphicFramePr>
        <p:xfrm>
          <a:off x="6400800" y="3733800"/>
          <a:ext cx="196215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99" name="Equation" r:id="rId4" imgW="1968480" imgH="787320" progId="Equation.DSMT4">
                  <p:embed/>
                </p:oleObj>
              </mc:Choice>
              <mc:Fallback>
                <p:oleObj name="Equation" r:id="rId4" imgW="1968480" imgH="787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3733800"/>
                        <a:ext cx="196215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8155110"/>
              </p:ext>
            </p:extLst>
          </p:nvPr>
        </p:nvGraphicFramePr>
        <p:xfrm>
          <a:off x="6400800" y="2514600"/>
          <a:ext cx="202565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00" name="Equation" r:id="rId6" imgW="2031840" imgH="787320" progId="Equation.DSMT4">
                  <p:embed/>
                </p:oleObj>
              </mc:Choice>
              <mc:Fallback>
                <p:oleObj name="Equation" r:id="rId6" imgW="2031840" imgH="787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2514600"/>
                        <a:ext cx="202565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Oval 9"/>
          <p:cNvSpPr/>
          <p:nvPr/>
        </p:nvSpPr>
        <p:spPr>
          <a:xfrm rot="19803944">
            <a:off x="7158065" y="475624"/>
            <a:ext cx="1258717" cy="12599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6295020" y="1185416"/>
            <a:ext cx="1691210" cy="5097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972425" y="1185416"/>
            <a:ext cx="241472" cy="5097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7867650" y="700604"/>
            <a:ext cx="260350" cy="99460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763504" y="152400"/>
            <a:ext cx="40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94841" y="118541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ymbol" charset="2"/>
                <a:cs typeface="Symbol" charset="2"/>
              </a:rPr>
              <a:t>r</a:t>
            </a:r>
          </a:p>
        </p:txBody>
      </p:sp>
      <p:sp>
        <p:nvSpPr>
          <p:cNvPr id="16" name="Rectangle 3"/>
          <p:cNvSpPr txBox="1">
            <a:spLocks/>
          </p:cNvSpPr>
          <p:nvPr/>
        </p:nvSpPr>
        <p:spPr>
          <a:xfrm>
            <a:off x="-18406" y="762000"/>
            <a:ext cx="6102350" cy="5105400"/>
          </a:xfrm>
          <a:prstGeom prst="rect">
            <a:avLst/>
          </a:prstGeom>
          <a:noFill/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2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2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2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2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2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Ellipsoid: Point to point focusing</a:t>
            </a:r>
          </a:p>
          <a:p>
            <a:pPr>
              <a:lnSpc>
                <a:spcPct val="90000"/>
              </a:lnSpc>
            </a:pPr>
            <a:r>
              <a:rPr lang="en-US" altLang="en-US" sz="2400" dirty="0" err="1">
                <a:ea typeface="ＭＳ Ｐゴシック" panose="020B0600070205080204" pitchFamily="34" charset="-128"/>
              </a:rPr>
              <a:t>Paraboloid</a:t>
            </a:r>
            <a:r>
              <a:rPr lang="en-US" altLang="en-US" sz="2400" dirty="0">
                <a:ea typeface="ＭＳ Ｐゴシック" panose="020B0600070205080204" pitchFamily="34" charset="-128"/>
              </a:rPr>
              <a:t>: Collimating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Focalization in two planes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>
                <a:ea typeface="ＭＳ Ｐゴシック" panose="020B0600070205080204" pitchFamily="34" charset="-128"/>
              </a:rPr>
              <a:t>Tangential or </a:t>
            </a:r>
            <a:r>
              <a:rPr lang="en-US" altLang="en-US" sz="2200" dirty="0" err="1">
                <a:ea typeface="ＭＳ Ｐゴシック" panose="020B0600070205080204" pitchFamily="34" charset="-128"/>
              </a:rPr>
              <a:t>Meridional</a:t>
            </a:r>
            <a:r>
              <a:rPr lang="en-US" altLang="en-US" sz="2200" dirty="0">
                <a:ea typeface="ＭＳ Ｐゴシック" panose="020B0600070205080204" pitchFamily="34" charset="-128"/>
              </a:rPr>
              <a:t> (ellipse or parabola)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>
                <a:ea typeface="ＭＳ Ｐゴシック" panose="020B0600070205080204" pitchFamily="34" charset="-128"/>
              </a:rPr>
              <a:t>Sagittal (circle)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Demagnification: </a:t>
            </a:r>
            <a:r>
              <a:rPr lang="en-US" altLang="en-US" sz="2400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M=p/q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hlink"/>
                </a:solidFill>
                <a:ea typeface="ＭＳ Ｐゴシック" panose="020B0600070205080204" pitchFamily="34" charset="-128"/>
              </a:rPr>
              <a:t>Easier manufacturing: 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>
                <a:solidFill>
                  <a:schemeClr val="hlink"/>
                </a:solidFill>
                <a:ea typeface="ＭＳ Ｐゴシック" panose="020B0600070205080204" pitchFamily="34" charset="-128"/>
              </a:rPr>
              <a:t>2D: Ellipsoid =&gt; Toroid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>
                <a:solidFill>
                  <a:schemeClr val="hlink"/>
                </a:solidFill>
                <a:ea typeface="ＭＳ Ｐゴシック" panose="020B0600070205080204" pitchFamily="34" charset="-128"/>
              </a:rPr>
              <a:t>Only one plane:  cylinder Ellipsoid (ellipse)=&gt; cylinder (circle)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>
                <a:solidFill>
                  <a:schemeClr val="hlink"/>
                </a:solidFill>
                <a:ea typeface="ＭＳ Ｐゴシック" panose="020B0600070205080204" pitchFamily="34" charset="-128"/>
              </a:rPr>
              <a:t>Sagittal radius: non-linear (ellipsoid) =&gt; constant (cylinder) or linear (cone), 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All mirrors produce aberrations</a:t>
            </a:r>
          </a:p>
        </p:txBody>
      </p:sp>
    </p:spTree>
    <p:extLst>
      <p:ext uri="{BB962C8B-B14F-4D97-AF65-F5344CB8AC3E}">
        <p14:creationId xmlns:p14="http://schemas.microsoft.com/office/powerpoint/2010/main" val="10452599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7772400" cy="1362075"/>
          </a:xfrm>
        </p:spPr>
        <p:txBody>
          <a:bodyPr/>
          <a:lstStyle/>
          <a:p>
            <a:r>
              <a:rPr lang="en-US" dirty="0"/>
              <a:t>Crystal </a:t>
            </a:r>
            <a:r>
              <a:rPr lang="en-US" dirty="0" err="1"/>
              <a:t>monochromators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649288"/>
            <a:ext cx="8229600" cy="102711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baseline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altLang="en-US" sz="1600" dirty="0">
                <a:ea typeface="ＭＳ Ｐゴシック" panose="020B0600070205080204" pitchFamily="34" charset="-128"/>
              </a:rPr>
              <a:t>Theory of the Use of More Than Two Successive X-Ray Crystal Reflections to Obtain Increased Resolving Power</a:t>
            </a:r>
            <a:br>
              <a:rPr lang="en-US" altLang="en-US" sz="1600" dirty="0">
                <a:ea typeface="ＭＳ Ｐゴシック" panose="020B0600070205080204" pitchFamily="34" charset="-128"/>
              </a:rPr>
            </a:br>
            <a:r>
              <a:rPr lang="en-US" altLang="en-US" sz="1600" dirty="0">
                <a:ea typeface="ＭＳ Ｐゴシック" panose="020B0600070205080204" pitchFamily="34" charset="-128"/>
              </a:rPr>
              <a:t>J W. M.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DuMond</a:t>
            </a:r>
            <a:r>
              <a:rPr lang="en-US" altLang="en-US" sz="1600" dirty="0">
                <a:ea typeface="ＭＳ Ｐゴシック" panose="020B0600070205080204" pitchFamily="34" charset="-128"/>
              </a:rPr>
              <a:t> Phys. Rev. 52, 872 – (1937)</a:t>
            </a:r>
            <a:br>
              <a:rPr lang="en-US" altLang="en-US" sz="2400" dirty="0">
                <a:ea typeface="ＭＳ Ｐゴシック" panose="020B0600070205080204" pitchFamily="34" charset="-128"/>
              </a:rPr>
            </a:br>
            <a:r>
              <a:rPr lang="en-US" altLang="en-US" sz="1800" dirty="0">
                <a:ea typeface="ＭＳ Ｐゴシック" panose="020B0600070205080204" pitchFamily="34" charset="-128"/>
                <a:hlinkClick r:id="rId2"/>
              </a:rPr>
              <a:t>http://dx.doi.org/10.1103/PhysRev.52.872</a:t>
            </a:r>
            <a:br>
              <a:rPr lang="en-US" altLang="en-US" sz="1800" dirty="0">
                <a:ea typeface="ＭＳ Ｐゴシック" panose="020B0600070205080204" pitchFamily="34" charset="-128"/>
              </a:rPr>
            </a:br>
            <a:endParaRPr lang="en-US" altLang="en-US" sz="1800" dirty="0">
              <a:ea typeface="ＭＳ Ｐゴシック" panose="020B0600070205080204" pitchFamily="34" charset="-128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2600"/>
            <a:ext cx="3216275" cy="275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688" y="1143000"/>
            <a:ext cx="3262312" cy="251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975" y="2133600"/>
            <a:ext cx="2322513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505200"/>
            <a:ext cx="2473325" cy="150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022" y="3505200"/>
            <a:ext cx="359092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7"/>
          <p:cNvSpPr txBox="1">
            <a:spLocks noChangeArrowheads="1"/>
          </p:cNvSpPr>
          <p:nvPr/>
        </p:nvSpPr>
        <p:spPr bwMode="auto">
          <a:xfrm>
            <a:off x="5984835" y="152400"/>
            <a:ext cx="3194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FF0000"/>
                </a:solidFill>
              </a:rPr>
              <a:t>ex17_crystalmono.ows</a:t>
            </a:r>
            <a:endParaRPr lang="en-GB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17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457201"/>
            <a:ext cx="8839200" cy="838200"/>
          </a:xfrm>
        </p:spPr>
        <p:txBody>
          <a:bodyPr/>
          <a:lstStyle/>
          <a:p>
            <a:r>
              <a:rPr lang="en-US" dirty="0"/>
              <a:t>Crystal curvature and spectral resolution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359" y="1263726"/>
            <a:ext cx="4424728" cy="9569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2486"/>
            <a:ext cx="9144000" cy="946514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791200" y="2667000"/>
            <a:ext cx="2057400" cy="762000"/>
          </a:xfrm>
          <a:prstGeom prst="roundRect">
            <a:avLst/>
          </a:prstGeom>
          <a:noFill/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876800" y="3657600"/>
            <a:ext cx="37089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alibri"/>
                <a:cs typeface="Calibri"/>
              </a:rPr>
              <a:t>Zero for Rowland mounting:</a:t>
            </a:r>
          </a:p>
          <a:p>
            <a:r>
              <a:rPr lang="en-US" sz="2400" dirty="0">
                <a:solidFill>
                  <a:schemeClr val="tx2"/>
                </a:solidFill>
                <a:latin typeface="Calibri"/>
                <a:cs typeface="Calibri"/>
              </a:rPr>
              <a:t>p = R sin(</a:t>
            </a:r>
            <a:r>
              <a:rPr lang="en-US" sz="2400" dirty="0">
                <a:solidFill>
                  <a:schemeClr val="tx2"/>
                </a:solidFill>
                <a:latin typeface="Symbol" charset="2"/>
                <a:cs typeface="Symbol" charset="2"/>
              </a:rPr>
              <a:t>q</a:t>
            </a:r>
            <a:r>
              <a:rPr lang="en-US" sz="2400" dirty="0">
                <a:solidFill>
                  <a:schemeClr val="tx2"/>
                </a:solidFill>
                <a:latin typeface="Calibri"/>
                <a:cs typeface="Calibri"/>
              </a:rPr>
              <a:t>) that for Bragg </a:t>
            </a:r>
          </a:p>
          <a:p>
            <a:r>
              <a:rPr lang="en-US" sz="2400" dirty="0">
                <a:solidFill>
                  <a:schemeClr val="tx2"/>
                </a:solidFill>
                <a:latin typeface="Calibri"/>
                <a:cs typeface="Calibri"/>
              </a:rPr>
              <a:t>symmetric reflection means </a:t>
            </a:r>
          </a:p>
          <a:p>
            <a:r>
              <a:rPr lang="en-US" sz="2400" dirty="0">
                <a:solidFill>
                  <a:schemeClr val="tx2"/>
                </a:solidFill>
                <a:latin typeface="Calibri"/>
                <a:cs typeface="Calibri"/>
              </a:rPr>
              <a:t>1:1 magnification</a:t>
            </a:r>
          </a:p>
        </p:txBody>
      </p:sp>
    </p:spTree>
    <p:extLst>
      <p:ext uri="{BB962C8B-B14F-4D97-AF65-F5344CB8AC3E}">
        <p14:creationId xmlns:p14="http://schemas.microsoft.com/office/powerpoint/2010/main" val="11070903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3909"/>
            <a:ext cx="7772400" cy="1362075"/>
          </a:xfrm>
        </p:spPr>
        <p:txBody>
          <a:bodyPr/>
          <a:lstStyle/>
          <a:p>
            <a:r>
              <a:rPr lang="en-US" dirty="0"/>
              <a:t>X-ray Lenses</a:t>
            </a:r>
          </a:p>
        </p:txBody>
      </p:sp>
      <p:sp>
        <p:nvSpPr>
          <p:cNvPr id="3" name="Rectangle 2"/>
          <p:cNvSpPr/>
          <p:nvPr/>
        </p:nvSpPr>
        <p:spPr>
          <a:xfrm>
            <a:off x="1583668" y="2687833"/>
            <a:ext cx="2916324" cy="14041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304015" y="228600"/>
            <a:ext cx="0" cy="151224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043608" y="1540113"/>
            <a:ext cx="3243808" cy="14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843808" y="11851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319972" y="1540113"/>
            <a:ext cx="332839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940152" y="11851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115616" y="1031649"/>
            <a:ext cx="64447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115616" y="455585"/>
            <a:ext cx="3204356" cy="5760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4283968" y="455585"/>
            <a:ext cx="2772308" cy="5760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51620" y="1031649"/>
            <a:ext cx="3168352" cy="1800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283968" y="1031649"/>
            <a:ext cx="2736304" cy="1800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5" descr="C:\Users\srio\Downloads\CodeCogsEqn (1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71900" y="1823737"/>
            <a:ext cx="1485900" cy="714375"/>
          </a:xfrm>
          <a:prstGeom prst="rect">
            <a:avLst/>
          </a:prstGeom>
          <a:noFill/>
        </p:spPr>
      </p:pic>
      <p:sp>
        <p:nvSpPr>
          <p:cNvPr id="17" name="Freeform 16"/>
          <p:cNvSpPr/>
          <p:nvPr/>
        </p:nvSpPr>
        <p:spPr>
          <a:xfrm rot="5400000">
            <a:off x="1247579" y="2987918"/>
            <a:ext cx="1376238" cy="776068"/>
          </a:xfrm>
          <a:custGeom>
            <a:avLst/>
            <a:gdLst>
              <a:gd name="connsiteX0" fmla="*/ 0 w 2757267"/>
              <a:gd name="connsiteY0" fmla="*/ 776068 h 776068"/>
              <a:gd name="connsiteX1" fmla="*/ 1378633 w 2757267"/>
              <a:gd name="connsiteY1" fmla="*/ 2345 h 776068"/>
              <a:gd name="connsiteX2" fmla="*/ 2757267 w 2757267"/>
              <a:gd name="connsiteY2" fmla="*/ 762000 h 776068"/>
              <a:gd name="connsiteX3" fmla="*/ 2757267 w 2757267"/>
              <a:gd name="connsiteY3" fmla="*/ 762000 h 776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7267" h="776068">
                <a:moveTo>
                  <a:pt x="0" y="776068"/>
                </a:moveTo>
                <a:cubicBezTo>
                  <a:pt x="459544" y="390379"/>
                  <a:pt x="919089" y="4690"/>
                  <a:pt x="1378633" y="2345"/>
                </a:cubicBezTo>
                <a:cubicBezTo>
                  <a:pt x="1838177" y="0"/>
                  <a:pt x="2757267" y="762000"/>
                  <a:pt x="2757267" y="762000"/>
                </a:cubicBezTo>
                <a:lnTo>
                  <a:pt x="2757267" y="762000"/>
                </a:lnTo>
              </a:path>
            </a:pathLst>
          </a:cu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2375756" y="2651829"/>
            <a:ext cx="2484276" cy="147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323528" y="3371909"/>
            <a:ext cx="3888432" cy="720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359532" y="3047873"/>
            <a:ext cx="1728192" cy="3960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123728" y="3047873"/>
            <a:ext cx="2016224" cy="3240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utoShape 7" descr="n_1\cdot\sin(\theta_1)=n_2\cdot\sin(\theta_2)"/>
          <p:cNvSpPr>
            <a:spLocks noChangeAspect="1" noChangeArrowheads="1"/>
          </p:cNvSpPr>
          <p:nvPr/>
        </p:nvSpPr>
        <p:spPr bwMode="auto">
          <a:xfrm>
            <a:off x="155575" y="-6096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3" name="AutoShape 9" descr="n_1\cdot\sin(\theta_1)=n_2\cdot\sin(\theta_2)"/>
          <p:cNvSpPr>
            <a:spLocks noChangeAspect="1" noChangeArrowheads="1"/>
          </p:cNvSpPr>
          <p:nvPr/>
        </p:nvSpPr>
        <p:spPr bwMode="auto">
          <a:xfrm>
            <a:off x="155575" y="-6096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4" name="AutoShape 11" descr="n_1\cdot\sin(\theta_1)=n_2\cdot\sin(\theta_2)"/>
          <p:cNvSpPr>
            <a:spLocks noChangeAspect="1" noChangeArrowheads="1"/>
          </p:cNvSpPr>
          <p:nvPr/>
        </p:nvSpPr>
        <p:spPr bwMode="auto">
          <a:xfrm>
            <a:off x="155575" y="-6096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5" name="Picture 13" descr="https://latex.codecogs.com/gif.latex?%5Cdpi%7B150%7D%20%5Csin%5Ctheta_1%20%3D%20%281-%5Cdelta%29%20%5Csin%5Ctheta_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3608" y="4127993"/>
            <a:ext cx="2076450" cy="238125"/>
          </a:xfrm>
          <a:prstGeom prst="rect">
            <a:avLst/>
          </a:prstGeom>
          <a:noFill/>
        </p:spPr>
      </p:pic>
      <p:pic>
        <p:nvPicPr>
          <p:cNvPr id="26" name="Picture 16" descr="https://www.latex4technics.com/l4ttemp/w9vwfe.png?149025823417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5516" y="4380021"/>
            <a:ext cx="4248150" cy="561975"/>
          </a:xfrm>
          <a:prstGeom prst="rect">
            <a:avLst/>
          </a:prstGeom>
          <a:noFill/>
        </p:spPr>
      </p:pic>
      <p:graphicFrame>
        <p:nvGraphicFramePr>
          <p:cNvPr id="27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520474"/>
              </p:ext>
            </p:extLst>
          </p:nvPr>
        </p:nvGraphicFramePr>
        <p:xfrm>
          <a:off x="6248400" y="4343400"/>
          <a:ext cx="1385888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85" name="Equation" r:id="rId6" imgW="676440" imgH="383760" progId="Equation.DSMT4">
                  <p:embed/>
                </p:oleObj>
              </mc:Choice>
              <mc:Fallback>
                <p:oleObj name="Equation" r:id="rId6" imgW="676440" imgH="3837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4343400"/>
                        <a:ext cx="1385888" cy="792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" name="Image 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62600" y="2514600"/>
            <a:ext cx="2972012" cy="180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734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4520" y="228600"/>
            <a:ext cx="9000773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baseline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sz="3600" dirty="0"/>
              <a:t>CRL (COMPOUND REFRACTIVE LENSES)</a:t>
            </a:r>
            <a:br>
              <a:rPr lang="en-US" sz="3600" dirty="0"/>
            </a:br>
            <a:r>
              <a:rPr lang="en-US" sz="3600" dirty="0"/>
              <a:t>= replicate N lenses</a:t>
            </a:r>
            <a:br>
              <a:rPr lang="en-US" sz="3600" dirty="0"/>
            </a:br>
            <a:endParaRPr lang="en-GB" sz="3600" dirty="0"/>
          </a:p>
        </p:txBody>
      </p:sp>
      <p:pic>
        <p:nvPicPr>
          <p:cNvPr id="4" name="Picture 2" descr="N:\scisoft\XRayOptics\OASYS_VE_RNICE8\shadowOui\orangecontrib\shadow\widgets\compound_optical_elements\icons\cr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71900" y="1301931"/>
            <a:ext cx="2520280" cy="2520280"/>
          </a:xfrm>
          <a:prstGeom prst="rect">
            <a:avLst/>
          </a:prstGeom>
          <a:noFill/>
        </p:spPr>
      </p:pic>
      <p:pic>
        <p:nvPicPr>
          <p:cNvPr id="5" name="Picture 3" descr="N:\scisoft\XRayOptics\OASYS_VE_RNICE8\shadowOui\orangecontrib\shadow\widgets\compound_optical_elements\icons\le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5716" y="1805987"/>
            <a:ext cx="1524000" cy="1524000"/>
          </a:xfrm>
          <a:prstGeom prst="rect">
            <a:avLst/>
          </a:prstGeom>
          <a:noFill/>
        </p:spPr>
      </p:pic>
      <p:pic>
        <p:nvPicPr>
          <p:cNvPr id="6" name="Picture 4" descr="N:\scisoft\XRayOptics\OASYS_VE_RNICE8\shadowOui\orangecontrib\shadow\widgets\compound_optical_elements\icons\le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3548" y="1805987"/>
            <a:ext cx="1524000" cy="1524000"/>
          </a:xfrm>
          <a:prstGeom prst="rect">
            <a:avLst/>
          </a:prstGeom>
          <a:noFill/>
        </p:spPr>
      </p:pic>
      <p:pic>
        <p:nvPicPr>
          <p:cNvPr id="7" name="Picture 5" descr="N:\scisoft\XRayOptics\OASYS_VE_RNICE8\shadowOui\orangecontrib\shadow\widgets\compound_optical_elements\icons\transfocato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2240" y="1625967"/>
            <a:ext cx="1872208" cy="1872208"/>
          </a:xfrm>
          <a:prstGeom prst="rect">
            <a:avLst/>
          </a:prstGeom>
          <a:noFill/>
        </p:spPr>
      </p:pic>
      <p:pic>
        <p:nvPicPr>
          <p:cNvPr id="8" name="Picture 7" descr="https://www.latex4technics.com/l4ttemp/w9vwfe.png?149026245525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5576" y="3354159"/>
            <a:ext cx="676275" cy="495301"/>
          </a:xfrm>
          <a:prstGeom prst="rect">
            <a:avLst/>
          </a:prstGeom>
          <a:noFill/>
        </p:spPr>
      </p:pic>
      <p:pic>
        <p:nvPicPr>
          <p:cNvPr id="9" name="Picture 9" descr="https://www.latex4technics.com/l4ttemp/w9vwfe.png?149026251094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67744" y="3318155"/>
            <a:ext cx="742950" cy="495301"/>
          </a:xfrm>
          <a:prstGeom prst="rect">
            <a:avLst/>
          </a:prstGeom>
          <a:noFill/>
        </p:spPr>
      </p:pic>
      <p:pic>
        <p:nvPicPr>
          <p:cNvPr id="10" name="Picture 11" descr="https://www.latex4technics.com/l4ttemp/w9vwfe.png?149026263100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19972" y="3318155"/>
            <a:ext cx="942975" cy="495301"/>
          </a:xfrm>
          <a:prstGeom prst="rect">
            <a:avLst/>
          </a:prstGeom>
          <a:noFill/>
        </p:spPr>
      </p:pic>
      <p:pic>
        <p:nvPicPr>
          <p:cNvPr id="11" name="Picture 13" descr="https://www.latex4technics.com/l4ttemp/w9vwfe.png?149026272717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660232" y="3354159"/>
            <a:ext cx="1847850" cy="514351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0" y="1459468"/>
            <a:ext cx="176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 interface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267744" y="1373939"/>
            <a:ext cx="10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Lens 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3671900" y="1229923"/>
            <a:ext cx="2556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Compound Refractive Lens (CRL)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6840252" y="1373939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Transfocator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1259632" y="4362271"/>
            <a:ext cx="6840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b="1" dirty="0">
                <a:solidFill>
                  <a:srgbClr val="000090"/>
                </a:solidFill>
              </a:rPr>
              <a:t>1996 Experimental demonstration of CRL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90"/>
                </a:solidFill>
              </a:rPr>
              <a:t>A. </a:t>
            </a:r>
            <a:r>
              <a:rPr lang="en-GB" dirty="0" err="1">
                <a:solidFill>
                  <a:srgbClr val="000090"/>
                </a:solidFill>
              </a:rPr>
              <a:t>Snigirev</a:t>
            </a:r>
            <a:r>
              <a:rPr lang="en-GB" dirty="0">
                <a:solidFill>
                  <a:srgbClr val="000090"/>
                </a:solidFill>
              </a:rPr>
              <a:t> </a:t>
            </a:r>
            <a:r>
              <a:rPr lang="en-GB" i="1" dirty="0">
                <a:solidFill>
                  <a:srgbClr val="000090"/>
                </a:solidFill>
              </a:rPr>
              <a:t>et al </a:t>
            </a:r>
            <a:r>
              <a:rPr lang="en-GB" dirty="0">
                <a:solidFill>
                  <a:srgbClr val="000090"/>
                </a:solidFill>
              </a:rPr>
              <a:t>Nature 384 (1996) 49</a:t>
            </a:r>
          </a:p>
          <a:p>
            <a:pPr lvl="0"/>
            <a:endParaRPr lang="en-GB" b="1" dirty="0">
              <a:solidFill>
                <a:srgbClr val="000090"/>
              </a:solidFill>
            </a:endParaRPr>
          </a:p>
          <a:p>
            <a:pPr lvl="0"/>
            <a:r>
              <a:rPr lang="en-GB" b="1" dirty="0">
                <a:solidFill>
                  <a:srgbClr val="000090"/>
                </a:solidFill>
              </a:rPr>
              <a:t>2011 </a:t>
            </a:r>
            <a:r>
              <a:rPr lang="en-GB" b="1" dirty="0" err="1">
                <a:solidFill>
                  <a:srgbClr val="000090"/>
                </a:solidFill>
              </a:rPr>
              <a:t>Transfocator</a:t>
            </a:r>
            <a:endParaRPr lang="en-GB" b="1" dirty="0">
              <a:solidFill>
                <a:srgbClr val="00009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259632" y="2058015"/>
            <a:ext cx="1044116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9101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39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3992"/>
            <a:ext cx="8229600" cy="5263775"/>
          </a:xfrm>
        </p:spPr>
        <p:txBody>
          <a:bodyPr/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Introduction to  OASYS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XOPPY toolbox: Source emission and characteristics of optical elements. Power transport</a:t>
            </a:r>
          </a:p>
          <a:p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ShadowOUI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: Ray tracing SR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beamlines</a:t>
            </a:r>
            <a:endParaRPr lang="en-US" sz="2800" dirty="0">
              <a:solidFill>
                <a:schemeClr val="bg1">
                  <a:lumMod val="50000"/>
                </a:schemeClr>
              </a:solidFill>
              <a:ea typeface="ＭＳ Ｐゴシック" pitchFamily="34" charset="-128"/>
            </a:endParaRPr>
          </a:p>
          <a:p>
            <a:pPr lvl="1"/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Mirror aberrations</a:t>
            </a:r>
          </a:p>
          <a:p>
            <a:pPr lvl="1"/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Crystal systems</a:t>
            </a:r>
          </a:p>
          <a:p>
            <a:pPr lvl="1"/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Lenses</a:t>
            </a:r>
          </a:p>
          <a:p>
            <a:r>
              <a:rPr lang="en-US" sz="2800" dirty="0">
                <a:solidFill>
                  <a:srgbClr val="FF0000"/>
                </a:solidFill>
                <a:ea typeface="ＭＳ Ｐゴシック" pitchFamily="34" charset="-128"/>
              </a:rPr>
              <a:t>WOFRY and SRW: coherent beam transport: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  <a:ea typeface="ＭＳ Ｐゴシック" pitchFamily="34" charset="-128"/>
              </a:rPr>
              <a:t>Simple examples with WOFRY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  <a:ea typeface="ＭＳ Ｐゴシック" pitchFamily="34" charset="-128"/>
              </a:rPr>
              <a:t>Introduction to Partial coherence</a:t>
            </a:r>
            <a:endParaRPr lang="en-US" sz="2000" dirty="0">
              <a:solidFill>
                <a:srgbClr val="FF0000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684325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optics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sampling a </a:t>
            </a:r>
            <a:r>
              <a:rPr lang="en-US" dirty="0" err="1"/>
              <a:t>wavefront</a:t>
            </a:r>
            <a:r>
              <a:rPr lang="en-US" dirty="0"/>
              <a:t> (</a:t>
            </a:r>
            <a:r>
              <a:rPr lang="en-US" dirty="0" err="1"/>
              <a:t>monochromatoc</a:t>
            </a:r>
            <a:r>
              <a:rPr lang="en-US" dirty="0"/>
              <a:t> and coherent), and propagate it (in free space and trough optical elements)</a:t>
            </a:r>
          </a:p>
          <a:p>
            <a:r>
              <a:rPr lang="en-US" dirty="0"/>
              <a:t>2D </a:t>
            </a:r>
            <a:r>
              <a:rPr lang="en-US" dirty="0" err="1"/>
              <a:t>wavefront</a:t>
            </a:r>
            <a:r>
              <a:rPr lang="en-US" dirty="0"/>
              <a:t> sampling is costly ~N^2</a:t>
            </a:r>
          </a:p>
          <a:p>
            <a:r>
              <a:rPr lang="en-US" dirty="0"/>
              <a:t>Propagation is expensive N^4 or N^2 if FFT</a:t>
            </a:r>
          </a:p>
          <a:p>
            <a:r>
              <a:rPr lang="en-US" dirty="0"/>
              <a:t>Optical elements </a:t>
            </a:r>
            <a:r>
              <a:rPr lang="en-US" dirty="0" err="1"/>
              <a:t>modelled</a:t>
            </a:r>
            <a:r>
              <a:rPr lang="en-US" dirty="0"/>
              <a:t> as thin objects</a:t>
            </a:r>
          </a:p>
          <a:p>
            <a:r>
              <a:rPr lang="en-US" dirty="0"/>
              <a:t>Parameter setting is complex </a:t>
            </a:r>
          </a:p>
        </p:txBody>
      </p:sp>
    </p:spTree>
    <p:extLst>
      <p:ext uri="{BB962C8B-B14F-4D97-AF65-F5344CB8AC3E}">
        <p14:creationId xmlns:p14="http://schemas.microsoft.com/office/powerpoint/2010/main" val="38548057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0756CBF-9493-3544-952B-28C3A65B10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17" b="3730"/>
          <a:stretch/>
        </p:blipFill>
        <p:spPr>
          <a:xfrm>
            <a:off x="150051" y="2742185"/>
            <a:ext cx="8870124" cy="398327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943813-742C-614A-9654-37172B7DAC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>
                <a:latin typeface="Arial"/>
              </a:rPr>
              <a:pPr/>
              <a:t>49</a:t>
            </a:fld>
            <a:endParaRPr lang="en-US" dirty="0">
              <a:latin typeface="Arial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809970-9A6E-9A44-AD84-DE80CE557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64" y="179725"/>
            <a:ext cx="8909136" cy="828948"/>
          </a:xfrm>
        </p:spPr>
        <p:txBody>
          <a:bodyPr/>
          <a:lstStyle/>
          <a:p>
            <a:r>
              <a:rPr lang="en-US" sz="4000" dirty="0"/>
              <a:t>Wavefront and Propagator discretization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39C049-02A1-E34C-AC55-15E594AA6F5F}"/>
              </a:ext>
            </a:extLst>
          </p:cNvPr>
          <p:cNvSpPr txBox="1"/>
          <p:nvPr/>
        </p:nvSpPr>
        <p:spPr>
          <a:xfrm>
            <a:off x="273876" y="940195"/>
            <a:ext cx="460188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5C98"/>
                </a:solidFill>
              </a:rPr>
              <a:t>Effect of the discretization: Replicas</a:t>
            </a:r>
          </a:p>
          <a:p>
            <a:endParaRPr lang="en-US" dirty="0">
              <a:solidFill>
                <a:srgbClr val="005C98"/>
              </a:solidFill>
            </a:endParaRPr>
          </a:p>
          <a:p>
            <a:r>
              <a:rPr lang="en-US" dirty="0">
                <a:solidFill>
                  <a:srgbClr val="005C98"/>
                </a:solidFill>
              </a:rPr>
              <a:t>Replicas can be avoided by increasing the sampling or by isolating the main feature at the image plane, if the replica are well separated.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607248-7EB6-244C-8E24-A1F96B4CCF2D}"/>
              </a:ext>
            </a:extLst>
          </p:cNvPr>
          <p:cNvSpPr txBox="1"/>
          <p:nvPr/>
        </p:nvSpPr>
        <p:spPr>
          <a:xfrm>
            <a:off x="5095080" y="1008673"/>
            <a:ext cx="3925095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5C98"/>
                </a:solidFill>
              </a:rPr>
              <a:t>Effect of under-sampling: Aliasing</a:t>
            </a:r>
          </a:p>
          <a:p>
            <a:endParaRPr lang="en-US" dirty="0">
              <a:solidFill>
                <a:srgbClr val="005C98"/>
              </a:solidFill>
            </a:endParaRPr>
          </a:p>
          <a:p>
            <a:r>
              <a:rPr lang="en-US" dirty="0">
                <a:solidFill>
                  <a:srgbClr val="005C98"/>
                </a:solidFill>
              </a:rPr>
              <a:t>Under-sampling produces an overlapping of the replicas, thus completely distorting the expected result. This effect is called </a:t>
            </a:r>
            <a:r>
              <a:rPr lang="en-US" i="1" dirty="0">
                <a:solidFill>
                  <a:srgbClr val="005C98"/>
                </a:solidFill>
              </a:rPr>
              <a:t>aliasing.</a:t>
            </a:r>
            <a:endParaRPr lang="en-US" dirty="0">
              <a:solidFill>
                <a:srgbClr val="005C9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75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1"/>
          <p:cNvSpPr>
            <a:spLocks noGrp="1"/>
          </p:cNvSpPr>
          <p:nvPr>
            <p:ph type="title"/>
          </p:nvPr>
        </p:nvSpPr>
        <p:spPr bwMode="auto">
          <a:xfrm>
            <a:off x="511133" y="132447"/>
            <a:ext cx="5713563" cy="637267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2209" tIns="31105" rIns="62209" bIns="31105" numCol="1" rtlCol="0" anchor="ctr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dirty="0">
                <a:latin typeface="Arial" charset="0"/>
                <a:ea typeface="MS PGothic" charset="0"/>
              </a:rPr>
              <a:t>The OASYS Project</a:t>
            </a:r>
          </a:p>
        </p:txBody>
      </p:sp>
      <p:pic>
        <p:nvPicPr>
          <p:cNvPr id="73731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74070" y="885009"/>
            <a:ext cx="4914546" cy="294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2" name="ZoneTexte 6"/>
          <p:cNvSpPr txBox="1">
            <a:spLocks noChangeArrowheads="1"/>
          </p:cNvSpPr>
          <p:nvPr/>
        </p:nvSpPr>
        <p:spPr bwMode="auto">
          <a:xfrm>
            <a:off x="1241281" y="3834047"/>
            <a:ext cx="6623297" cy="1447812"/>
          </a:xfrm>
          <a:prstGeom prst="rect">
            <a:avLst/>
          </a:prstGeom>
          <a:solidFill>
            <a:srgbClr val="DCE6F2"/>
          </a:solidFill>
          <a:ln w="9525">
            <a:solidFill>
              <a:srgbClr val="4F81BD"/>
            </a:solidFill>
            <a:miter lim="800000"/>
            <a:headEnd/>
            <a:tailEnd/>
          </a:ln>
        </p:spPr>
        <p:txBody>
          <a:bodyPr wrap="square" lIns="62209" tIns="31105" rIns="62209" bIns="31105">
            <a:spAutoFit/>
          </a:bodyPr>
          <a:lstStyle>
            <a:lvl1pPr marL="342900" indent="-342900" eaLnBrk="0">
              <a:defRPr sz="240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>
              <a:defRPr sz="240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>
              <a:defRPr sz="240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>
              <a:defRPr sz="240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>
              <a:defRPr sz="240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defTabSz="44767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defTabSz="44767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defTabSz="44767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defTabSz="44767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just" eaLnBrk="1">
              <a:buFont typeface="Wingdings" charset="0"/>
              <a:buChar char="ü"/>
            </a:pPr>
            <a:r>
              <a:rPr lang="fr-FR" sz="1800" dirty="0">
                <a:solidFill>
                  <a:srgbClr val="FF6600"/>
                </a:solidFill>
              </a:rPr>
              <a:t>OASYS</a:t>
            </a:r>
            <a:r>
              <a:rPr lang="fr-FR" sz="1800" dirty="0">
                <a:solidFill>
                  <a:srgbClr val="1F497D"/>
                </a:solidFill>
              </a:rPr>
              <a:t> =</a:t>
            </a:r>
            <a:r>
              <a:rPr lang="fr-FR" sz="1800" dirty="0">
                <a:solidFill>
                  <a:srgbClr val="000000"/>
                </a:solidFill>
              </a:rPr>
              <a:t> </a:t>
            </a:r>
            <a:r>
              <a:rPr lang="fr-FR" sz="1800" dirty="0" err="1">
                <a:solidFill>
                  <a:srgbClr val="FF6600"/>
                </a:solidFill>
              </a:rPr>
              <a:t>O</a:t>
            </a:r>
            <a:r>
              <a:rPr lang="fr-FR" sz="1800" dirty="0" err="1">
                <a:solidFill>
                  <a:srgbClr val="1F497D"/>
                </a:solidFill>
              </a:rPr>
              <a:t>r</a:t>
            </a:r>
            <a:r>
              <a:rPr lang="fr-FR" sz="1800" dirty="0" err="1">
                <a:solidFill>
                  <a:srgbClr val="FF6600"/>
                </a:solidFill>
              </a:rPr>
              <a:t>A</a:t>
            </a:r>
            <a:r>
              <a:rPr lang="fr-FR" sz="1800" dirty="0" err="1">
                <a:solidFill>
                  <a:srgbClr val="1F497D"/>
                </a:solidFill>
              </a:rPr>
              <a:t>nge</a:t>
            </a:r>
            <a:r>
              <a:rPr lang="fr-FR" sz="1800" dirty="0">
                <a:solidFill>
                  <a:srgbClr val="000000"/>
                </a:solidFill>
              </a:rPr>
              <a:t> </a:t>
            </a:r>
            <a:r>
              <a:rPr lang="fr-FR" sz="1800" dirty="0" err="1">
                <a:solidFill>
                  <a:srgbClr val="FF6600"/>
                </a:solidFill>
              </a:rPr>
              <a:t>SY</a:t>
            </a:r>
            <a:r>
              <a:rPr lang="fr-FR" sz="1800" dirty="0" err="1">
                <a:solidFill>
                  <a:srgbClr val="1F497D"/>
                </a:solidFill>
              </a:rPr>
              <a:t>nchrotron</a:t>
            </a:r>
            <a:r>
              <a:rPr lang="fr-FR" sz="1800" dirty="0">
                <a:solidFill>
                  <a:srgbClr val="000000"/>
                </a:solidFill>
              </a:rPr>
              <a:t> </a:t>
            </a:r>
            <a:r>
              <a:rPr lang="fr-FR" sz="1800" dirty="0">
                <a:solidFill>
                  <a:srgbClr val="FF6600"/>
                </a:solidFill>
              </a:rPr>
              <a:t>S</a:t>
            </a:r>
            <a:r>
              <a:rPr lang="fr-FR" sz="1800" dirty="0">
                <a:solidFill>
                  <a:srgbClr val="1F497D"/>
                </a:solidFill>
              </a:rPr>
              <a:t>uite</a:t>
            </a:r>
          </a:p>
          <a:p>
            <a:pPr algn="just" eaLnBrk="1">
              <a:buFont typeface="Wingdings" charset="0"/>
              <a:buChar char="ü"/>
            </a:pPr>
            <a:r>
              <a:rPr lang="fr-FR" sz="1800" dirty="0">
                <a:solidFill>
                  <a:srgbClr val="1F497D"/>
                </a:solidFill>
              </a:rPr>
              <a:t>A </a:t>
            </a:r>
            <a:r>
              <a:rPr lang="fr-FR" sz="1800" dirty="0" err="1">
                <a:solidFill>
                  <a:srgbClr val="1F497D"/>
                </a:solidFill>
              </a:rPr>
              <a:t>common</a:t>
            </a:r>
            <a:r>
              <a:rPr lang="fr-FR" sz="1800" dirty="0">
                <a:solidFill>
                  <a:srgbClr val="1F497D"/>
                </a:solidFill>
              </a:rPr>
              <a:t> platform to </a:t>
            </a:r>
            <a:r>
              <a:rPr lang="fr-FR" sz="1800" dirty="0" err="1">
                <a:solidFill>
                  <a:srgbClr val="1F497D"/>
                </a:solidFill>
              </a:rPr>
              <a:t>build</a:t>
            </a:r>
            <a:r>
              <a:rPr lang="fr-FR" sz="1800" dirty="0">
                <a:solidFill>
                  <a:srgbClr val="1F497D"/>
                </a:solidFill>
              </a:rPr>
              <a:t> synchrotron-</a:t>
            </a:r>
            <a:r>
              <a:rPr lang="fr-FR" sz="1800" dirty="0" err="1">
                <a:solidFill>
                  <a:srgbClr val="1F497D"/>
                </a:solidFill>
              </a:rPr>
              <a:t>oriented</a:t>
            </a:r>
            <a:r>
              <a:rPr lang="fr-FR" sz="1800" dirty="0">
                <a:solidFill>
                  <a:srgbClr val="1F497D"/>
                </a:solidFill>
              </a:rPr>
              <a:t> User Interfaces </a:t>
            </a:r>
            <a:r>
              <a:rPr lang="fr-FR" sz="1800" b="1" i="1" dirty="0" err="1">
                <a:solidFill>
                  <a:srgbClr val="1F497D"/>
                </a:solidFill>
              </a:rPr>
              <a:t>that</a:t>
            </a:r>
            <a:r>
              <a:rPr lang="fr-FR" sz="1800" b="1" i="1" dirty="0">
                <a:solidFill>
                  <a:srgbClr val="1F497D"/>
                </a:solidFill>
              </a:rPr>
              <a:t> </a:t>
            </a:r>
            <a:r>
              <a:rPr lang="fr-FR" sz="1800" b="1" i="1" dirty="0" err="1">
                <a:solidFill>
                  <a:srgbClr val="1F497D"/>
                </a:solidFill>
              </a:rPr>
              <a:t>communicate</a:t>
            </a:r>
            <a:endParaRPr lang="fr-FR" sz="1800" b="1" i="1" dirty="0">
              <a:solidFill>
                <a:srgbClr val="1F497D"/>
              </a:solidFill>
            </a:endParaRPr>
          </a:p>
          <a:p>
            <a:pPr algn="just" eaLnBrk="1">
              <a:buFont typeface="Wingdings" charset="0"/>
              <a:buChar char="ü"/>
            </a:pPr>
            <a:r>
              <a:rPr lang="fr-FR" sz="1800" dirty="0">
                <a:solidFill>
                  <a:srgbClr val="1F497D"/>
                </a:solidFill>
              </a:rPr>
              <a:t>The </a:t>
            </a:r>
            <a:r>
              <a:rPr lang="fr-FR" sz="1800" dirty="0" err="1">
                <a:solidFill>
                  <a:srgbClr val="1F497D"/>
                </a:solidFill>
              </a:rPr>
              <a:t>upper</a:t>
            </a:r>
            <a:r>
              <a:rPr lang="fr-FR" sz="1800" dirty="0">
                <a:solidFill>
                  <a:srgbClr val="1F497D"/>
                </a:solidFill>
              </a:rPr>
              <a:t> layer of the application </a:t>
            </a:r>
            <a:r>
              <a:rPr lang="fr-FR" sz="1800" dirty="0" err="1">
                <a:solidFill>
                  <a:srgbClr val="1F497D"/>
                </a:solidFill>
              </a:rPr>
              <a:t>presented</a:t>
            </a:r>
            <a:r>
              <a:rPr lang="fr-FR" sz="1800" dirty="0">
                <a:solidFill>
                  <a:srgbClr val="1F497D"/>
                </a:solidFill>
              </a:rPr>
              <a:t> to the user </a:t>
            </a:r>
          </a:p>
          <a:p>
            <a:pPr algn="just" eaLnBrk="1">
              <a:buFont typeface="Wingdings" charset="0"/>
              <a:buChar char="ü"/>
            </a:pPr>
            <a:r>
              <a:rPr lang="fr-FR" sz="1800" dirty="0">
                <a:solidFill>
                  <a:srgbClr val="1F497D"/>
                </a:solidFill>
              </a:rPr>
              <a:t>Open Source &amp; Python </a:t>
            </a:r>
            <a:r>
              <a:rPr lang="fr-FR" sz="1800" dirty="0" err="1">
                <a:solidFill>
                  <a:srgbClr val="1F497D"/>
                </a:solidFill>
              </a:rPr>
              <a:t>technology</a:t>
            </a:r>
            <a:endParaRPr lang="fr-FR" sz="1800" dirty="0">
              <a:solidFill>
                <a:srgbClr val="1F497D"/>
              </a:solidFill>
            </a:endParaRPr>
          </a:p>
        </p:txBody>
      </p:sp>
      <p:pic>
        <p:nvPicPr>
          <p:cNvPr id="7" name="Immagine 5" descr="PPT-schermata 1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80602" y="2318893"/>
            <a:ext cx="1394657" cy="908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76429" y="615420"/>
            <a:ext cx="1631478" cy="2077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20525" y="3227868"/>
            <a:ext cx="1794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Luca </a:t>
            </a:r>
            <a:r>
              <a:rPr lang="en-US" dirty="0" err="1"/>
              <a:t>Rebuffi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89025" y="3227868"/>
            <a:ext cx="2951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Manuel Sanchez del Rio</a:t>
            </a:r>
          </a:p>
        </p:txBody>
      </p:sp>
      <p:pic>
        <p:nvPicPr>
          <p:cNvPr id="10242" name="Picture 2" descr="ANL Hom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920" y="1311936"/>
            <a:ext cx="2880308" cy="10069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0304" y="5410279"/>
            <a:ext cx="8573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Luca </a:t>
            </a:r>
            <a:r>
              <a:rPr lang="en-GB" dirty="0" err="1"/>
              <a:t>Rebuffi</a:t>
            </a:r>
            <a:r>
              <a:rPr lang="en-GB" dirty="0"/>
              <a:t>, Manuel Sanchez del Rio (2017)  </a:t>
            </a:r>
          </a:p>
          <a:p>
            <a:r>
              <a:rPr lang="en-GB" b="1" dirty="0"/>
              <a:t>OASYS (</a:t>
            </a:r>
            <a:r>
              <a:rPr lang="en-GB" b="1" dirty="0" err="1"/>
              <a:t>OrAnge</a:t>
            </a:r>
            <a:r>
              <a:rPr lang="en-GB" b="1" dirty="0"/>
              <a:t> </a:t>
            </a:r>
            <a:r>
              <a:rPr lang="en-GB" b="1" dirty="0" err="1"/>
              <a:t>SYnchrotron</a:t>
            </a:r>
            <a:r>
              <a:rPr lang="en-GB" b="1" dirty="0"/>
              <a:t> Suite) : an open-source graphical environment for x-ray virtual experiments</a:t>
            </a:r>
          </a:p>
          <a:p>
            <a:r>
              <a:rPr lang="en-GB" dirty="0"/>
              <a:t> </a:t>
            </a:r>
            <a:r>
              <a:rPr lang="en-GB" i="1" dirty="0" err="1"/>
              <a:t>Proc.SPIE</a:t>
            </a:r>
            <a:r>
              <a:rPr lang="en-GB" dirty="0"/>
              <a:t> 10388:  10388-10388. </a:t>
            </a:r>
            <a:r>
              <a:rPr lang="en-GB" dirty="0">
                <a:hlinkClick r:id="rId7"/>
              </a:rPr>
              <a:t>http://dx.doi.org/10.1117/12.2274263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161304" y="136972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oasys-kit.github.io</a:t>
            </a:r>
            <a:r>
              <a:rPr lang="en-US" dirty="0"/>
              <a:t>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3600" y="2693177"/>
            <a:ext cx="1930268" cy="46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78582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8021"/>
            <a:ext cx="8229600" cy="1143000"/>
          </a:xfrm>
        </p:spPr>
        <p:txBody>
          <a:bodyPr/>
          <a:lstStyle/>
          <a:p>
            <a:r>
              <a:rPr lang="en-US" dirty="0"/>
              <a:t>SRW (Oleg </a:t>
            </a:r>
            <a:r>
              <a:rPr lang="en-US" dirty="0" err="1"/>
              <a:t>Chubar</a:t>
            </a:r>
            <a:r>
              <a:rPr lang="en-US" dirty="0"/>
              <a:t>, BNL)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277" y="1562108"/>
            <a:ext cx="1912056" cy="26153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CDE2E3-3688-6F45-A19F-D7A6848CA65D}"/>
              </a:ext>
            </a:extLst>
          </p:cNvPr>
          <p:cNvSpPr/>
          <p:nvPr/>
        </p:nvSpPr>
        <p:spPr>
          <a:xfrm>
            <a:off x="71049" y="984979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112375"/>
                </a:solidFill>
                <a:latin typeface="Times" pitchFamily="2" charset="0"/>
                <a:hlinkClick r:id="rId3"/>
              </a:rPr>
              <a:t>https://github.com/ochubar/SRW</a:t>
            </a:r>
            <a:r>
              <a:rPr lang="en-US" sz="2000" dirty="0">
                <a:solidFill>
                  <a:srgbClr val="112375"/>
                </a:solidFill>
                <a:latin typeface="Times" pitchFamily="2" charset="0"/>
              </a:rPr>
              <a:t> </a:t>
            </a:r>
            <a:endParaRPr lang="en-US" sz="2000" dirty="0">
              <a:effectLst/>
              <a:latin typeface="Times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6871D3-EFC5-7A47-A62F-BBDBC17D2323}"/>
              </a:ext>
            </a:extLst>
          </p:cNvPr>
          <p:cNvSpPr/>
          <p:nvPr/>
        </p:nvSpPr>
        <p:spPr>
          <a:xfrm>
            <a:off x="71049" y="1613815"/>
            <a:ext cx="6711071" cy="743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Chubar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O. and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Ellaume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P.: </a:t>
            </a:r>
            <a:r>
              <a:rPr lang="en-US" sz="1400" i="1" dirty="0">
                <a:solidFill>
                  <a:srgbClr val="112375"/>
                </a:solidFill>
                <a:latin typeface="Times" pitchFamily="2" charset="0"/>
              </a:rPr>
              <a:t>Accurate and efficient computation of synchrotron radiation in the near field region.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 Proceedings of the 6th European Particle Accelerator Conference - EPAC-98, pages 1177-1179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EDA4E6-E946-5444-BC74-B0F8D391A70B}"/>
              </a:ext>
            </a:extLst>
          </p:cNvPr>
          <p:cNvSpPr/>
          <p:nvPr/>
        </p:nvSpPr>
        <p:spPr>
          <a:xfrm>
            <a:off x="71049" y="2357641"/>
            <a:ext cx="6496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Chubar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O.: </a:t>
            </a:r>
            <a:r>
              <a:rPr lang="en-US" sz="1400" i="1" dirty="0">
                <a:solidFill>
                  <a:srgbClr val="112375"/>
                </a:solidFill>
                <a:latin typeface="Times" pitchFamily="2" charset="0"/>
              </a:rPr>
              <a:t>Wavefront calculations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. Proc. SPIE, 4143:48-59 (2001) </a:t>
            </a:r>
            <a:endParaRPr lang="en-US" sz="1400" dirty="0">
              <a:effectLst/>
              <a:latin typeface="Times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1973FC-1D63-C04A-A8C8-59561E617374}"/>
              </a:ext>
            </a:extLst>
          </p:cNvPr>
          <p:cNvSpPr/>
          <p:nvPr/>
        </p:nvSpPr>
        <p:spPr>
          <a:xfrm>
            <a:off x="71049" y="2723837"/>
            <a:ext cx="671107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Chubar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O., Berman, L., Chu, Y. S.,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Fluerasu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A., Hubert, S.,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Idir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M.,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Kaznatcheev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K., Shapiro, D. Shen, Q. and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Baltser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J.: </a:t>
            </a:r>
            <a:r>
              <a:rPr lang="en-US" sz="1400" i="1" dirty="0">
                <a:solidFill>
                  <a:srgbClr val="112375"/>
                </a:solidFill>
                <a:latin typeface="Times" pitchFamily="2" charset="0"/>
              </a:rPr>
              <a:t>Development of partially-coherent wavefront propagation simulation methods for 3rd and 4th generation synchrotron radiation sources. 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Proc. SPIE, 8141:814107 (2011) </a:t>
            </a:r>
            <a:endParaRPr lang="en-US" sz="1400" dirty="0">
              <a:effectLst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B332FB-4951-744E-9227-50AA40655A37}"/>
              </a:ext>
            </a:extLst>
          </p:cNvPr>
          <p:cNvSpPr/>
          <p:nvPr/>
        </p:nvSpPr>
        <p:spPr>
          <a:xfrm>
            <a:off x="71049" y="3662940"/>
            <a:ext cx="70062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Chubar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O</a:t>
            </a:r>
            <a:r>
              <a:rPr lang="en-US" sz="1400" i="1" dirty="0">
                <a:solidFill>
                  <a:srgbClr val="112375"/>
                </a:solidFill>
                <a:latin typeface="Times" pitchFamily="2" charset="0"/>
              </a:rPr>
              <a:t>.: Recent updates in the "Synchrotron Radiation Workshop" code, on-going developments, simulation activities, and plans for the future. 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Proc. SPIE, 9209:920907 (2014) </a:t>
            </a:r>
            <a:endParaRPr lang="en-US" sz="1400" dirty="0">
              <a:effectLst/>
              <a:latin typeface="Times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60C7CF-9EDE-6241-B1CF-6B4075F279D5}"/>
              </a:ext>
            </a:extLst>
          </p:cNvPr>
          <p:cNvSpPr/>
          <p:nvPr/>
        </p:nvSpPr>
        <p:spPr>
          <a:xfrm>
            <a:off x="71049" y="4177449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Chubar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O.,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Rakitin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M., Chen-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Wiegart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Y.K., Chu, Y.S.,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Fluerasu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A.,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Hidas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D. and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Wiegart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L.: </a:t>
            </a:r>
            <a:r>
              <a:rPr lang="en-US" sz="1400" i="1" dirty="0">
                <a:solidFill>
                  <a:srgbClr val="112375"/>
                </a:solidFill>
                <a:latin typeface="Times" pitchFamily="2" charset="0"/>
              </a:rPr>
              <a:t>Main functions, recent updates, and applications of Synchrotron Radiation Workshop code. 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Proc. SPIE, 10388:1038805 (2017) </a:t>
            </a:r>
            <a:endParaRPr lang="en-US" sz="1400" dirty="0">
              <a:latin typeface="Times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5A6CBB-8E82-E94B-B7ED-5AC5C82621BB}"/>
              </a:ext>
            </a:extLst>
          </p:cNvPr>
          <p:cNvSpPr/>
          <p:nvPr/>
        </p:nvSpPr>
        <p:spPr>
          <a:xfrm>
            <a:off x="71049" y="4874744"/>
            <a:ext cx="65627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Chubar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O. and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Celestre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R.: </a:t>
            </a:r>
            <a:r>
              <a:rPr lang="en-US" sz="1400" i="1" dirty="0">
                <a:solidFill>
                  <a:srgbClr val="112375"/>
                </a:solidFill>
                <a:latin typeface="Times" pitchFamily="2" charset="0"/>
              </a:rPr>
              <a:t>Memory and CPU efficient computation of the Fresnel free-space propagator in Fourier optics simulation. 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Opt. Express 27, 28750-28759 (2019)</a:t>
            </a:r>
            <a:endParaRPr lang="en-US" sz="1400" dirty="0">
              <a:effectLst/>
              <a:latin typeface="Times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77277" y="4325610"/>
            <a:ext cx="1911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OASYS interface by Luca </a:t>
            </a:r>
            <a:r>
              <a:rPr lang="en-US" dirty="0" err="1"/>
              <a:t>Rebuffi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2006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8021"/>
            <a:ext cx="8229600" cy="1143000"/>
          </a:xfrm>
        </p:spPr>
        <p:txBody>
          <a:bodyPr/>
          <a:lstStyle/>
          <a:p>
            <a:r>
              <a:rPr lang="en-US" dirty="0"/>
              <a:t>WOFRY (OASYS team)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644" y="3083152"/>
            <a:ext cx="3314700" cy="304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0064" y="898303"/>
            <a:ext cx="75915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Simpler use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Basic </a:t>
            </a:r>
            <a:r>
              <a:rPr lang="en-US" dirty="0" err="1"/>
              <a:t>wavefronts</a:t>
            </a:r>
            <a:r>
              <a:rPr lang="en-US" dirty="0"/>
              <a:t> (plane waves, spherical waves)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1D and 2D modes (less expensive)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Approximated </a:t>
            </a:r>
            <a:r>
              <a:rPr lang="en-US" dirty="0" err="1"/>
              <a:t>undulator</a:t>
            </a:r>
            <a:r>
              <a:rPr lang="en-US" dirty="0"/>
              <a:t> sources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Effective propagators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Not as complete as SRW but growing fast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Good for prototyping </a:t>
            </a:r>
            <a:r>
              <a:rPr lang="en-US" dirty="0" err="1"/>
              <a:t>beamlines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94458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152400"/>
            <a:ext cx="7772400" cy="1362075"/>
          </a:xfrm>
        </p:spPr>
        <p:txBody>
          <a:bodyPr/>
          <a:lstStyle/>
          <a:p>
            <a:r>
              <a:rPr lang="en-US" dirty="0"/>
              <a:t>Propagators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3505200" y="6458855"/>
            <a:ext cx="2133600" cy="365125"/>
          </a:xfrm>
        </p:spPr>
        <p:txBody>
          <a:bodyPr/>
          <a:lstStyle/>
          <a:p>
            <a:fld id="{8E8EECC0-62E2-794C-BFF4-3606EC20E166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799" y="3200400"/>
            <a:ext cx="4281999" cy="24731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762000"/>
            <a:ext cx="4279900" cy="22707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" y="1447800"/>
            <a:ext cx="8178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2"/>
                </a:solidFill>
                <a:latin typeface="Calibri"/>
                <a:cs typeface="Calibri"/>
              </a:rPr>
              <a:t>1D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3962400"/>
            <a:ext cx="8178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2"/>
                </a:solidFill>
                <a:latin typeface="Calibri"/>
                <a:cs typeface="Calibri"/>
              </a:rPr>
              <a:t>2D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19800" y="575608"/>
            <a:ext cx="28341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alibri"/>
                <a:cs typeface="Calibri"/>
              </a:rPr>
              <a:t>Fresnel</a:t>
            </a:r>
          </a:p>
          <a:p>
            <a:r>
              <a:rPr lang="en-US" sz="2400" dirty="0">
                <a:solidFill>
                  <a:schemeClr val="tx2"/>
                </a:solidFill>
                <a:latin typeface="Calibri"/>
                <a:cs typeface="Calibri"/>
              </a:rPr>
              <a:t>Fresnel (convolution)</a:t>
            </a:r>
          </a:p>
          <a:p>
            <a:r>
              <a:rPr lang="en-US" sz="2400" b="1" dirty="0">
                <a:solidFill>
                  <a:srgbClr val="0000FF"/>
                </a:solidFill>
                <a:latin typeface="Calibri"/>
                <a:cs typeface="Calibri"/>
              </a:rPr>
              <a:t>Integral </a:t>
            </a:r>
          </a:p>
          <a:p>
            <a:r>
              <a:rPr lang="en-US" sz="2400" b="1" dirty="0">
                <a:solidFill>
                  <a:srgbClr val="FF0000"/>
                </a:solidFill>
                <a:latin typeface="Calibri"/>
                <a:cs typeface="Calibri"/>
              </a:rPr>
              <a:t>Fresnel Zoom</a:t>
            </a:r>
          </a:p>
          <a:p>
            <a:r>
              <a:rPr lang="en-US" sz="2400" dirty="0">
                <a:solidFill>
                  <a:schemeClr val="tx2"/>
                </a:solidFill>
                <a:latin typeface="Calibri"/>
                <a:cs typeface="Calibri"/>
              </a:rPr>
              <a:t>Fresnel Zoom Scaled</a:t>
            </a:r>
          </a:p>
        </p:txBody>
      </p:sp>
    </p:spTree>
    <p:extLst>
      <p:ext uri="{BB962C8B-B14F-4D97-AF65-F5344CB8AC3E}">
        <p14:creationId xmlns:p14="http://schemas.microsoft.com/office/powerpoint/2010/main" val="27369486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7772400" cy="1362075"/>
          </a:xfrm>
        </p:spPr>
        <p:txBody>
          <a:bodyPr/>
          <a:lstStyle/>
          <a:p>
            <a:r>
              <a:rPr lang="en-US" dirty="0"/>
              <a:t>Zoom Propagator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3505200" y="6458855"/>
            <a:ext cx="2133600" cy="365125"/>
          </a:xfrm>
        </p:spPr>
        <p:txBody>
          <a:bodyPr/>
          <a:lstStyle/>
          <a:p>
            <a:fld id="{8E8EECC0-62E2-794C-BFF4-3606EC20E166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43000"/>
            <a:ext cx="7792974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3400" y="3733800"/>
            <a:ext cx="77251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alibri"/>
                <a:cs typeface="Calibri"/>
              </a:rPr>
              <a:t>G. </a:t>
            </a:r>
            <a:r>
              <a:rPr lang="en-US" sz="2400" dirty="0" err="1">
                <a:solidFill>
                  <a:schemeClr val="tx2"/>
                </a:solidFill>
                <a:latin typeface="Calibri"/>
                <a:cs typeface="Calibri"/>
              </a:rPr>
              <a:t>Pirro</a:t>
            </a:r>
            <a:r>
              <a:rPr lang="en-US" sz="2400" dirty="0">
                <a:solidFill>
                  <a:schemeClr val="tx2"/>
                </a:solidFill>
                <a:latin typeface="Calibri"/>
                <a:cs typeface="Calibri"/>
              </a:rPr>
              <a:t>, Master Thesis (2017)</a:t>
            </a:r>
          </a:p>
          <a:p>
            <a:r>
              <a:rPr lang="en-US" sz="1600" dirty="0">
                <a:solidFill>
                  <a:schemeClr val="tx2"/>
                </a:solidFill>
                <a:latin typeface="Calibri"/>
                <a:cs typeface="Calibri"/>
                <a:hlinkClick r:id="rId3"/>
              </a:rPr>
              <a:t>https://</a:t>
            </a:r>
            <a:r>
              <a:rPr lang="en-US" sz="1600" dirty="0" err="1">
                <a:solidFill>
                  <a:schemeClr val="tx2"/>
                </a:solidFill>
                <a:latin typeface="Calibri"/>
                <a:cs typeface="Calibri"/>
                <a:hlinkClick r:id="rId3"/>
              </a:rPr>
              <a:t>github.com</a:t>
            </a:r>
            <a:r>
              <a:rPr lang="en-US" sz="1600" dirty="0">
                <a:solidFill>
                  <a:schemeClr val="tx2"/>
                </a:solidFill>
                <a:latin typeface="Calibri"/>
                <a:cs typeface="Calibri"/>
                <a:hlinkClick r:id="rId3"/>
              </a:rPr>
              <a:t>/</a:t>
            </a:r>
            <a:r>
              <a:rPr lang="en-US" sz="1600" dirty="0" err="1">
                <a:solidFill>
                  <a:schemeClr val="tx2"/>
                </a:solidFill>
                <a:latin typeface="Calibri"/>
                <a:cs typeface="Calibri"/>
                <a:hlinkClick r:id="rId3"/>
              </a:rPr>
              <a:t>oasys</a:t>
            </a:r>
            <a:r>
              <a:rPr lang="en-US" sz="1600" dirty="0">
                <a:solidFill>
                  <a:schemeClr val="tx2"/>
                </a:solidFill>
                <a:latin typeface="Calibri"/>
                <a:cs typeface="Calibri"/>
                <a:hlinkClick r:id="rId3"/>
              </a:rPr>
              <a:t>-kit/documents/blob/master/</a:t>
            </a:r>
            <a:r>
              <a:rPr lang="en-US" sz="1600" dirty="0" err="1">
                <a:solidFill>
                  <a:schemeClr val="tx2"/>
                </a:solidFill>
                <a:latin typeface="Calibri"/>
                <a:cs typeface="Calibri"/>
                <a:hlinkClick r:id="rId3"/>
              </a:rPr>
              <a:t>zoom_propagator_pirro_thesis.pdf</a:t>
            </a:r>
            <a:r>
              <a:rPr lang="en-US" sz="2400" dirty="0">
                <a:solidFill>
                  <a:schemeClr val="tx2"/>
                </a:solidFill>
                <a:latin typeface="Calibri"/>
                <a:cs typeface="Calibri"/>
              </a:rPr>
              <a:t>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819400"/>
            <a:ext cx="75057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660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3505200" y="6458855"/>
            <a:ext cx="2133600" cy="365125"/>
          </a:xfrm>
        </p:spPr>
        <p:txBody>
          <a:bodyPr/>
          <a:lstStyle/>
          <a:p>
            <a:fld id="{8E8EECC0-62E2-794C-BFF4-3606EC20E16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9" name="Title 1"/>
          <p:cNvSpPr txBox="1">
            <a:spLocks/>
          </p:cNvSpPr>
          <p:nvPr/>
        </p:nvSpPr>
        <p:spPr>
          <a:xfrm>
            <a:off x="26672" y="0"/>
            <a:ext cx="8991600" cy="83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baseline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dirty="0" err="1">
                <a:solidFill>
                  <a:srgbClr val="FF0000"/>
                </a:solidFill>
              </a:rPr>
              <a:t>wofry_examples.ows</a:t>
            </a:r>
            <a:r>
              <a:rPr lang="en-US" dirty="0"/>
              <a:t>   simple propagation cases</a:t>
            </a:r>
            <a:endParaRPr lang="en-GB" sz="5300" dirty="0">
              <a:solidFill>
                <a:srgbClr val="3366FF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45086" y="1066800"/>
            <a:ext cx="936389" cy="12954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90600" y="685800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Aperture=0.4 mm, </a:t>
            </a:r>
            <a:r>
              <a:rPr lang="en-US" dirty="0">
                <a:latin typeface="Symbol" charset="2"/>
                <a:cs typeface="Symbol" charset="2"/>
              </a:rPr>
              <a:t>E</a:t>
            </a:r>
            <a:r>
              <a:rPr lang="en-US" dirty="0"/>
              <a:t>=17225 </a:t>
            </a:r>
            <a:r>
              <a:rPr lang="en-US" dirty="0" err="1"/>
              <a:t>eV</a:t>
            </a:r>
            <a:r>
              <a:rPr lang="en-US" dirty="0"/>
              <a:t>, D=5cm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>
            <a:off x="2200275" y="3581400"/>
            <a:ext cx="936389" cy="1295400"/>
          </a:xfrm>
          <a:prstGeom prst="rect">
            <a:avLst/>
          </a:prstGeom>
        </p:spPr>
      </p:pic>
      <p:cxnSp>
        <p:nvCxnSpPr>
          <p:cNvPr id="43" name="Straight Arrow Connector 42"/>
          <p:cNvCxnSpPr/>
          <p:nvPr/>
        </p:nvCxnSpPr>
        <p:spPr>
          <a:xfrm>
            <a:off x="3190875" y="2362200"/>
            <a:ext cx="0" cy="990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3190875" y="3733800"/>
            <a:ext cx="0" cy="990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419475" y="29834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F=D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267075" y="42026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F=D/2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3190875" y="4913293"/>
            <a:ext cx="0" cy="990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267075" y="5382161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F=D/2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2886075" y="2590800"/>
            <a:ext cx="0" cy="609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581275" y="2590800"/>
            <a:ext cx="0" cy="609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3190875" y="2819400"/>
            <a:ext cx="0" cy="609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2733675" y="2590800"/>
            <a:ext cx="0" cy="609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190875" y="2895600"/>
            <a:ext cx="990600" cy="0"/>
          </a:xfrm>
          <a:prstGeom prst="line">
            <a:avLst/>
          </a:prstGeom>
          <a:ln w="63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190875" y="4234934"/>
            <a:ext cx="990600" cy="32266"/>
          </a:xfrm>
          <a:prstGeom prst="line">
            <a:avLst/>
          </a:prstGeom>
          <a:ln w="63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2390775" y="5370493"/>
            <a:ext cx="1714500" cy="32266"/>
          </a:xfrm>
          <a:prstGeom prst="line">
            <a:avLst/>
          </a:prstGeom>
          <a:ln w="63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ight Brace 55"/>
          <p:cNvSpPr/>
          <p:nvPr/>
        </p:nvSpPr>
        <p:spPr>
          <a:xfrm>
            <a:off x="4419600" y="990600"/>
            <a:ext cx="304800" cy="36576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4029075" y="16764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/>
          <p:cNvSpPr/>
          <p:nvPr/>
        </p:nvSpPr>
        <p:spPr>
          <a:xfrm>
            <a:off x="4038600" y="41910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038600" y="5294293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4038600" y="28194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838200" y="152400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Converging spherical +</a:t>
            </a:r>
          </a:p>
          <a:p>
            <a:r>
              <a:rPr lang="en-US" sz="1400" dirty="0"/>
              <a:t>Propagation (D)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914400" y="2514600"/>
            <a:ext cx="1828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Plane + </a:t>
            </a:r>
            <a:br>
              <a:rPr lang="en-US" sz="1400" dirty="0"/>
            </a:br>
            <a:r>
              <a:rPr lang="en-US" sz="1400" dirty="0"/>
              <a:t>Lens (F=D)+</a:t>
            </a:r>
            <a:br>
              <a:rPr lang="en-US" sz="1400" dirty="0"/>
            </a:br>
            <a:r>
              <a:rPr lang="en-US" sz="1400" dirty="0"/>
              <a:t>Propagation (D)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25500" y="3810000"/>
            <a:ext cx="1828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Spherical divergent+ </a:t>
            </a:r>
            <a:br>
              <a:rPr lang="en-US" sz="1400" dirty="0"/>
            </a:br>
            <a:r>
              <a:rPr lang="en-US" sz="1400" dirty="0"/>
              <a:t>Lens (F=D/2)+</a:t>
            </a:r>
            <a:br>
              <a:rPr lang="en-US" sz="1400" dirty="0"/>
            </a:br>
            <a:r>
              <a:rPr lang="en-US" sz="1400" dirty="0"/>
              <a:t>Propagation (D)</a:t>
            </a: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09800" y="5446693"/>
            <a:ext cx="422672" cy="381000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876300" y="5065693"/>
            <a:ext cx="1828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Gaussian+</a:t>
            </a:r>
            <a:br>
              <a:rPr lang="en-US" sz="1400" dirty="0"/>
            </a:br>
            <a:r>
              <a:rPr lang="en-US" sz="1400" dirty="0"/>
              <a:t>Propagation(D)+ </a:t>
            </a:r>
            <a:br>
              <a:rPr lang="en-US" sz="1400" dirty="0"/>
            </a:br>
            <a:r>
              <a:rPr lang="en-US" sz="1400" dirty="0"/>
              <a:t>Lens (F=D/2)+</a:t>
            </a:r>
            <a:br>
              <a:rPr lang="en-US" sz="1400" dirty="0"/>
            </a:br>
            <a:r>
              <a:rPr lang="en-US" sz="1400" dirty="0"/>
              <a:t>Propagation (D)</a:t>
            </a:r>
          </a:p>
        </p:txBody>
      </p:sp>
      <p:sp>
        <p:nvSpPr>
          <p:cNvPr id="66" name="Rectangle 65"/>
          <p:cNvSpPr/>
          <p:nvPr/>
        </p:nvSpPr>
        <p:spPr>
          <a:xfrm>
            <a:off x="914400" y="1066800"/>
            <a:ext cx="3276600" cy="1219200"/>
          </a:xfrm>
          <a:prstGeom prst="rect">
            <a:avLst/>
          </a:prstGeom>
          <a:solidFill>
            <a:srgbClr val="3366FF">
              <a:alpha val="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914400" y="2362200"/>
            <a:ext cx="3276600" cy="1143000"/>
          </a:xfrm>
          <a:prstGeom prst="rect">
            <a:avLst/>
          </a:prstGeom>
          <a:solidFill>
            <a:srgbClr val="3366FF">
              <a:alpha val="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914400" y="4953000"/>
            <a:ext cx="3276600" cy="1219200"/>
          </a:xfrm>
          <a:prstGeom prst="rect">
            <a:avLst/>
          </a:prstGeom>
          <a:solidFill>
            <a:srgbClr val="3366FF">
              <a:alpha val="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914400" y="3581400"/>
            <a:ext cx="3276600" cy="1219200"/>
          </a:xfrm>
          <a:prstGeom prst="rect">
            <a:avLst/>
          </a:prstGeom>
          <a:solidFill>
            <a:srgbClr val="3366FF">
              <a:alpha val="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lide Number Placeholder 45"/>
          <p:cNvSpPr txBox="1">
            <a:spLocks/>
          </p:cNvSpPr>
          <p:nvPr/>
        </p:nvSpPr>
        <p:spPr>
          <a:xfrm>
            <a:off x="7391400" y="60515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914400"/>
            <a:ext cx="3884924" cy="2605117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3505200"/>
            <a:ext cx="3774141" cy="254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1338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-76200"/>
            <a:ext cx="8382000" cy="762000"/>
          </a:xfrm>
        </p:spPr>
        <p:txBody>
          <a:bodyPr/>
          <a:lstStyle/>
          <a:p>
            <a:r>
              <a:rPr lang="en-US" dirty="0"/>
              <a:t>2D Oversimplified </a:t>
            </a:r>
            <a:r>
              <a:rPr lang="en-US" dirty="0" err="1"/>
              <a:t>Beamline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3505200" y="6458855"/>
            <a:ext cx="2133600" cy="365125"/>
          </a:xfrm>
        </p:spPr>
        <p:txBody>
          <a:bodyPr/>
          <a:lstStyle/>
          <a:p>
            <a:fld id="{8E8EECC0-62E2-794C-BFF4-3606EC20E166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62000"/>
            <a:ext cx="3276600" cy="12920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685800"/>
            <a:ext cx="4847260" cy="304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04800" y="3962400"/>
            <a:ext cx="853440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diffraction by a </a:t>
            </a:r>
            <a:r>
              <a:rPr lang="en-US" dirty="0" err="1"/>
              <a:t>DxD</a:t>
            </a:r>
            <a:r>
              <a:rPr lang="en-US" dirty="0"/>
              <a:t> square aperture of a collapsing spherical </a:t>
            </a:r>
            <a:r>
              <a:rPr lang="en-US" dirty="0" err="1"/>
              <a:t>wavefront</a:t>
            </a:r>
            <a:r>
              <a:rPr lang="en-US" dirty="0"/>
              <a:t> has an intensity distribution proportional to sinc</a:t>
            </a:r>
            <a:r>
              <a:rPr lang="en-US" baseline="30000" dirty="0"/>
              <a:t>2</a:t>
            </a:r>
            <a:r>
              <a:rPr lang="en-US" dirty="0"/>
              <a:t>(</a:t>
            </a:r>
            <a:r>
              <a:rPr lang="en-US" dirty="0" err="1"/>
              <a:t>kDx</a:t>
            </a:r>
            <a:r>
              <a:rPr lang="en-US" dirty="0"/>
              <a:t>/2f ) sinc</a:t>
            </a:r>
            <a:r>
              <a:rPr lang="en-US" baseline="30000" dirty="0"/>
              <a:t>2</a:t>
            </a:r>
            <a:r>
              <a:rPr lang="en-US" dirty="0"/>
              <a:t>(</a:t>
            </a:r>
            <a:r>
              <a:rPr lang="en-US" dirty="0" err="1"/>
              <a:t>kDy</a:t>
            </a:r>
            <a:r>
              <a:rPr lang="en-US" dirty="0"/>
              <a:t>/2f), where k=2π/</a:t>
            </a:r>
            <a:r>
              <a:rPr lang="en-US" dirty="0" err="1"/>
              <a:t>λ</a:t>
            </a:r>
            <a:r>
              <a:rPr lang="en-US" dirty="0"/>
              <a:t>, x(y) is the horizontal (vertical) coordinate, and f is the distance aperture-focus (D/f is the divergence). Considering that the FWHM of sinc</a:t>
            </a:r>
            <a:r>
              <a:rPr lang="en-US" baseline="30000" dirty="0"/>
              <a:t>2</a:t>
            </a:r>
            <a:r>
              <a:rPr lang="en-US" dirty="0"/>
              <a:t>(x) is approximately 2.78, one obtains a FWHM=0.885 * wavelength / divergence=18nm</a:t>
            </a:r>
          </a:p>
          <a:p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800" y="3429000"/>
            <a:ext cx="3376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alibri"/>
                <a:cs typeface="Calibri"/>
              </a:rPr>
              <a:t>Theoretical consideration</a:t>
            </a:r>
          </a:p>
        </p:txBody>
      </p:sp>
    </p:spTree>
    <p:extLst>
      <p:ext uri="{BB962C8B-B14F-4D97-AF65-F5344CB8AC3E}">
        <p14:creationId xmlns:p14="http://schemas.microsoft.com/office/powerpoint/2010/main" val="18696051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coherence</a:t>
            </a:r>
          </a:p>
        </p:txBody>
      </p:sp>
    </p:spTree>
    <p:extLst>
      <p:ext uri="{BB962C8B-B14F-4D97-AF65-F5344CB8AC3E}">
        <p14:creationId xmlns:p14="http://schemas.microsoft.com/office/powerpoint/2010/main" val="26912302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533400" y="1893678"/>
            <a:ext cx="1897062" cy="730745"/>
          </a:xfrm>
          <a:prstGeom prst="ellipse">
            <a:avLst/>
          </a:prstGeom>
          <a:solidFill>
            <a:srgbClr val="FFFF00">
              <a:alpha val="42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 rot="3248057">
            <a:off x="1645554" y="1559337"/>
            <a:ext cx="1367588" cy="1526811"/>
            <a:chOff x="5107522" y="491296"/>
            <a:chExt cx="1367588" cy="1526811"/>
          </a:xfrm>
        </p:grpSpPr>
        <p:sp>
          <p:nvSpPr>
            <p:cNvPr id="6" name="Oval 5"/>
            <p:cNvSpPr/>
            <p:nvPr/>
          </p:nvSpPr>
          <p:spPr>
            <a:xfrm>
              <a:off x="5107522" y="1619447"/>
              <a:ext cx="195370" cy="195395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c 6"/>
            <p:cNvSpPr/>
            <p:nvPr/>
          </p:nvSpPr>
          <p:spPr>
            <a:xfrm>
              <a:off x="5107522" y="491296"/>
              <a:ext cx="1367588" cy="1473795"/>
            </a:xfrm>
            <a:prstGeom prst="arc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c 7"/>
            <p:cNvSpPr/>
            <p:nvPr/>
          </p:nvSpPr>
          <p:spPr>
            <a:xfrm>
              <a:off x="5245968" y="655966"/>
              <a:ext cx="1103548" cy="1362141"/>
            </a:xfrm>
            <a:prstGeom prst="arc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c 8"/>
            <p:cNvSpPr/>
            <p:nvPr/>
          </p:nvSpPr>
          <p:spPr>
            <a:xfrm>
              <a:off x="5245968" y="808367"/>
              <a:ext cx="951148" cy="1067924"/>
            </a:xfrm>
            <a:prstGeom prst="arc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 rot="1513439">
            <a:off x="1720912" y="1520775"/>
            <a:ext cx="1367588" cy="1526812"/>
            <a:chOff x="5107522" y="491296"/>
            <a:chExt cx="1367588" cy="1526812"/>
          </a:xfrm>
        </p:grpSpPr>
        <p:sp>
          <p:nvSpPr>
            <p:cNvPr id="11" name="Oval 10"/>
            <p:cNvSpPr/>
            <p:nvPr/>
          </p:nvSpPr>
          <p:spPr>
            <a:xfrm>
              <a:off x="5107522" y="1619447"/>
              <a:ext cx="195370" cy="1953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c 11"/>
            <p:cNvSpPr/>
            <p:nvPr/>
          </p:nvSpPr>
          <p:spPr>
            <a:xfrm>
              <a:off x="5107522" y="491296"/>
              <a:ext cx="1367588" cy="1473795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c 12"/>
            <p:cNvSpPr/>
            <p:nvPr/>
          </p:nvSpPr>
          <p:spPr>
            <a:xfrm>
              <a:off x="5245968" y="655967"/>
              <a:ext cx="1103548" cy="1362141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c 13"/>
            <p:cNvSpPr/>
            <p:nvPr/>
          </p:nvSpPr>
          <p:spPr>
            <a:xfrm>
              <a:off x="5245968" y="808367"/>
              <a:ext cx="951148" cy="1067924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 rot="3248057">
            <a:off x="2011207" y="1550573"/>
            <a:ext cx="1367588" cy="1526811"/>
            <a:chOff x="5107522" y="491296"/>
            <a:chExt cx="1367588" cy="1526811"/>
          </a:xfrm>
        </p:grpSpPr>
        <p:sp>
          <p:nvSpPr>
            <p:cNvPr id="16" name="Oval 15"/>
            <p:cNvSpPr/>
            <p:nvPr/>
          </p:nvSpPr>
          <p:spPr>
            <a:xfrm>
              <a:off x="5107522" y="1619447"/>
              <a:ext cx="195370" cy="195395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/>
            <p:cNvSpPr/>
            <p:nvPr/>
          </p:nvSpPr>
          <p:spPr>
            <a:xfrm>
              <a:off x="5107522" y="491296"/>
              <a:ext cx="1367588" cy="1473795"/>
            </a:xfrm>
            <a:prstGeom prst="arc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c 17"/>
            <p:cNvSpPr/>
            <p:nvPr/>
          </p:nvSpPr>
          <p:spPr>
            <a:xfrm>
              <a:off x="5245968" y="655966"/>
              <a:ext cx="1103548" cy="1362141"/>
            </a:xfrm>
            <a:prstGeom prst="arc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/>
            <p:cNvSpPr/>
            <p:nvPr/>
          </p:nvSpPr>
          <p:spPr>
            <a:xfrm>
              <a:off x="5245968" y="808367"/>
              <a:ext cx="951148" cy="1067924"/>
            </a:xfrm>
            <a:prstGeom prst="arc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Oval 19"/>
          <p:cNvSpPr/>
          <p:nvPr/>
        </p:nvSpPr>
        <p:spPr>
          <a:xfrm>
            <a:off x="679334" y="3976756"/>
            <a:ext cx="1897062" cy="730745"/>
          </a:xfrm>
          <a:prstGeom prst="ellipse">
            <a:avLst/>
          </a:prstGeom>
          <a:solidFill>
            <a:srgbClr val="FFFF00">
              <a:alpha val="42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 rot="2612354">
            <a:off x="2032589" y="3940375"/>
            <a:ext cx="768780" cy="902480"/>
            <a:chOff x="5107522" y="491296"/>
            <a:chExt cx="1367588" cy="1526811"/>
          </a:xfrm>
        </p:grpSpPr>
        <p:sp>
          <p:nvSpPr>
            <p:cNvPr id="22" name="Oval 21"/>
            <p:cNvSpPr/>
            <p:nvPr/>
          </p:nvSpPr>
          <p:spPr>
            <a:xfrm>
              <a:off x="5107522" y="1619447"/>
              <a:ext cx="195370" cy="195395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c 22"/>
            <p:cNvSpPr/>
            <p:nvPr/>
          </p:nvSpPr>
          <p:spPr>
            <a:xfrm>
              <a:off x="5107522" y="491296"/>
              <a:ext cx="1367588" cy="1473795"/>
            </a:xfrm>
            <a:prstGeom prst="arc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c 23"/>
            <p:cNvSpPr/>
            <p:nvPr/>
          </p:nvSpPr>
          <p:spPr>
            <a:xfrm>
              <a:off x="5245968" y="655966"/>
              <a:ext cx="1103548" cy="1362141"/>
            </a:xfrm>
            <a:prstGeom prst="arc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Arc 24"/>
            <p:cNvSpPr/>
            <p:nvPr/>
          </p:nvSpPr>
          <p:spPr>
            <a:xfrm>
              <a:off x="5245968" y="808367"/>
              <a:ext cx="951148" cy="1067924"/>
            </a:xfrm>
            <a:prstGeom prst="arc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 rot="3038845">
            <a:off x="1188427" y="3442357"/>
            <a:ext cx="1821736" cy="2147756"/>
            <a:chOff x="5107522" y="491296"/>
            <a:chExt cx="1367588" cy="1526811"/>
          </a:xfrm>
        </p:grpSpPr>
        <p:sp>
          <p:nvSpPr>
            <p:cNvPr id="27" name="Oval 26"/>
            <p:cNvSpPr/>
            <p:nvPr/>
          </p:nvSpPr>
          <p:spPr>
            <a:xfrm>
              <a:off x="5107522" y="1619447"/>
              <a:ext cx="195370" cy="195395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c 27"/>
            <p:cNvSpPr/>
            <p:nvPr/>
          </p:nvSpPr>
          <p:spPr>
            <a:xfrm>
              <a:off x="5107522" y="491296"/>
              <a:ext cx="1367588" cy="1473795"/>
            </a:xfrm>
            <a:prstGeom prst="arc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c 28"/>
            <p:cNvSpPr/>
            <p:nvPr/>
          </p:nvSpPr>
          <p:spPr>
            <a:xfrm>
              <a:off x="5245968" y="655966"/>
              <a:ext cx="1103548" cy="1362141"/>
            </a:xfrm>
            <a:prstGeom prst="arc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c 29"/>
            <p:cNvSpPr/>
            <p:nvPr/>
          </p:nvSpPr>
          <p:spPr>
            <a:xfrm>
              <a:off x="5245968" y="808367"/>
              <a:ext cx="951148" cy="1067924"/>
            </a:xfrm>
            <a:prstGeom prst="arc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 rot="1513439">
            <a:off x="1624059" y="3408824"/>
            <a:ext cx="1367588" cy="1526812"/>
            <a:chOff x="5107522" y="491296"/>
            <a:chExt cx="1367588" cy="1526812"/>
          </a:xfrm>
        </p:grpSpPr>
        <p:sp>
          <p:nvSpPr>
            <p:cNvPr id="32" name="Oval 31"/>
            <p:cNvSpPr/>
            <p:nvPr/>
          </p:nvSpPr>
          <p:spPr>
            <a:xfrm>
              <a:off x="5107522" y="1619447"/>
              <a:ext cx="195370" cy="1953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c 32"/>
            <p:cNvSpPr/>
            <p:nvPr/>
          </p:nvSpPr>
          <p:spPr>
            <a:xfrm>
              <a:off x="5107522" y="491296"/>
              <a:ext cx="1367588" cy="1473795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Arc 33"/>
            <p:cNvSpPr/>
            <p:nvPr/>
          </p:nvSpPr>
          <p:spPr>
            <a:xfrm>
              <a:off x="5245968" y="655967"/>
              <a:ext cx="1103548" cy="1362141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/>
            <p:cNvSpPr/>
            <p:nvPr/>
          </p:nvSpPr>
          <p:spPr>
            <a:xfrm>
              <a:off x="5245968" y="808367"/>
              <a:ext cx="951148" cy="1067924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>
            <a:grpSpLocks/>
          </p:cNvGrpSpPr>
          <p:nvPr/>
        </p:nvGrpSpPr>
        <p:grpSpPr bwMode="auto">
          <a:xfrm>
            <a:off x="906463" y="4955258"/>
            <a:ext cx="7292975" cy="1009650"/>
            <a:chOff x="907029" y="5450716"/>
            <a:chExt cx="7292334" cy="1010101"/>
          </a:xfrm>
        </p:grpSpPr>
        <p:pic>
          <p:nvPicPr>
            <p:cNvPr id="37" name="Picture 3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029" y="5501964"/>
              <a:ext cx="7292334" cy="958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Rectangle 37"/>
            <p:cNvSpPr/>
            <p:nvPr/>
          </p:nvSpPr>
          <p:spPr>
            <a:xfrm>
              <a:off x="6624701" y="5501539"/>
              <a:ext cx="1574662" cy="736929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18000"/>
              </a:schemeClr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785024" y="5501539"/>
              <a:ext cx="1374654" cy="3700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wrap="none" lIns="45719" tIns="45719" rIns="45719" bIns="45719" spcCol="38100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2D functions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451493" y="5450716"/>
              <a:ext cx="1414339" cy="736929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18000"/>
              </a:schemeClr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475304" y="5450716"/>
              <a:ext cx="1260364" cy="3700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wrap="none" lIns="45719" tIns="45719" rIns="45719" bIns="45719" spcCol="38100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4D function</a:t>
              </a:r>
            </a:p>
          </p:txBody>
        </p:sp>
      </p:grpSp>
      <p:grpSp>
        <p:nvGrpSpPr>
          <p:cNvPr id="42" name="Group 25"/>
          <p:cNvGrpSpPr>
            <a:grpSpLocks/>
          </p:cNvGrpSpPr>
          <p:nvPr/>
        </p:nvGrpSpPr>
        <p:grpSpPr bwMode="auto">
          <a:xfrm>
            <a:off x="4465899" y="585766"/>
            <a:ext cx="4131737" cy="1062234"/>
            <a:chOff x="4651254" y="1741221"/>
            <a:chExt cx="4014588" cy="1007419"/>
          </a:xfrm>
        </p:grpSpPr>
        <p:pic>
          <p:nvPicPr>
            <p:cNvPr id="4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1254" y="1741221"/>
              <a:ext cx="3009900" cy="622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442" y="2215240"/>
              <a:ext cx="3708400" cy="533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6" name="Group 45"/>
          <p:cNvGrpSpPr>
            <a:grpSpLocks/>
          </p:cNvGrpSpPr>
          <p:nvPr/>
        </p:nvGrpSpPr>
        <p:grpSpPr bwMode="auto">
          <a:xfrm>
            <a:off x="3785834" y="1596361"/>
            <a:ext cx="5505450" cy="1593850"/>
            <a:chOff x="1978575" y="4057248"/>
            <a:chExt cx="5505277" cy="1592699"/>
          </a:xfrm>
        </p:grpSpPr>
        <p:grpSp>
          <p:nvGrpSpPr>
            <p:cNvPr id="47" name="Group 137"/>
            <p:cNvGrpSpPr>
              <a:grpSpLocks/>
            </p:cNvGrpSpPr>
            <p:nvPr/>
          </p:nvGrpSpPr>
          <p:grpSpPr bwMode="auto">
            <a:xfrm>
              <a:off x="1978575" y="4057248"/>
              <a:ext cx="1956421" cy="1592699"/>
              <a:chOff x="0" y="0"/>
              <a:chExt cx="3743520" cy="3173309"/>
            </a:xfrm>
          </p:grpSpPr>
          <p:grpSp>
            <p:nvGrpSpPr>
              <p:cNvPr id="50" name="Group 125"/>
              <p:cNvGrpSpPr>
                <a:grpSpLocks/>
              </p:cNvGrpSpPr>
              <p:nvPr/>
            </p:nvGrpSpPr>
            <p:grpSpPr bwMode="auto">
              <a:xfrm>
                <a:off x="1944483" y="717603"/>
                <a:ext cx="1191556" cy="2455707"/>
                <a:chOff x="0" y="0"/>
                <a:chExt cx="1191555" cy="2455706"/>
              </a:xfrm>
            </p:grpSpPr>
            <p:sp>
              <p:nvSpPr>
                <p:cNvPr id="62" name="Shape 123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191556" cy="2455707"/>
                </a:xfrm>
                <a:prstGeom prst="rect">
                  <a:avLst/>
                </a:prstGeom>
                <a:blipFill dpi="0" rotWithShape="1">
                  <a:blip r:embed="rId5"/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3" name="Shape 124"/>
                <p:cNvSpPr>
                  <a:spLocks noChangeArrowheads="1"/>
                </p:cNvSpPr>
                <p:nvPr/>
              </p:nvSpPr>
              <p:spPr bwMode="auto">
                <a:xfrm rot="5400000">
                  <a:off x="-211629" y="1052522"/>
                  <a:ext cx="2455707" cy="3506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lIns="45719" tIns="45719" rIns="45719" bIns="45719">
                  <a:spAutoFit/>
                </a:bodyPr>
                <a:lstStyle/>
                <a:p>
                  <a:r>
                    <a:rPr lang="en-US" sz="1800">
                      <a:solidFill>
                        <a:srgbClr val="000000"/>
                      </a:solidFill>
                    </a:rPr>
                    <a:t> </a:t>
                  </a:r>
                </a:p>
              </p:txBody>
            </p:sp>
          </p:grpSp>
          <p:grpSp>
            <p:nvGrpSpPr>
              <p:cNvPr id="51" name="Group 128"/>
              <p:cNvGrpSpPr>
                <a:grpSpLocks/>
              </p:cNvGrpSpPr>
              <p:nvPr/>
            </p:nvGrpSpPr>
            <p:grpSpPr bwMode="auto">
              <a:xfrm>
                <a:off x="779761" y="417846"/>
                <a:ext cx="2963759" cy="436003"/>
                <a:chOff x="0" y="0"/>
                <a:chExt cx="2963758" cy="436002"/>
              </a:xfrm>
            </p:grpSpPr>
            <p:sp>
              <p:nvSpPr>
                <p:cNvPr id="60" name="Shape 126"/>
                <p:cNvSpPr>
                  <a:spLocks noChangeArrowheads="1"/>
                </p:cNvSpPr>
                <p:nvPr/>
              </p:nvSpPr>
              <p:spPr bwMode="auto">
                <a:xfrm>
                  <a:off x="-1" y="-1"/>
                  <a:ext cx="2963760" cy="436004"/>
                </a:xfrm>
                <a:prstGeom prst="rect">
                  <a:avLst/>
                </a:prstGeom>
                <a:blipFill dpi="0" rotWithShape="1">
                  <a:blip r:embed="rId6"/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1" name="Shape 127"/>
                <p:cNvSpPr>
                  <a:spLocks noChangeArrowheads="1"/>
                </p:cNvSpPr>
                <p:nvPr/>
              </p:nvSpPr>
              <p:spPr bwMode="auto">
                <a:xfrm>
                  <a:off x="-1" y="-1"/>
                  <a:ext cx="2963760" cy="3506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lIns="45719" tIns="45719" rIns="45719" bIns="45719">
                  <a:spAutoFit/>
                </a:bodyPr>
                <a:lstStyle/>
                <a:p>
                  <a:r>
                    <a:rPr lang="en-US" sz="1800">
                      <a:solidFill>
                        <a:srgbClr val="000000"/>
                      </a:solidFill>
                    </a:rPr>
                    <a:t> </a:t>
                  </a:r>
                </a:p>
              </p:txBody>
            </p:sp>
          </p:grpSp>
          <p:grpSp>
            <p:nvGrpSpPr>
              <p:cNvPr id="52" name="Group 131"/>
              <p:cNvGrpSpPr>
                <a:grpSpLocks/>
              </p:cNvGrpSpPr>
              <p:nvPr/>
            </p:nvGrpSpPr>
            <p:grpSpPr bwMode="auto">
              <a:xfrm>
                <a:off x="-1" y="-1"/>
                <a:ext cx="436004" cy="2963756"/>
                <a:chOff x="0" y="0"/>
                <a:chExt cx="436003" cy="2963754"/>
              </a:xfrm>
            </p:grpSpPr>
            <p:sp>
              <p:nvSpPr>
                <p:cNvPr id="58" name="Shape 129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436004" cy="2963756"/>
                </a:xfrm>
                <a:prstGeom prst="rect">
                  <a:avLst/>
                </a:prstGeom>
                <a:blipFill dpi="0" rotWithShape="1">
                  <a:blip r:embed="rId7"/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9" name="Shape 130"/>
                <p:cNvSpPr>
                  <a:spLocks noChangeArrowheads="1"/>
                </p:cNvSpPr>
                <p:nvPr/>
              </p:nvSpPr>
              <p:spPr bwMode="auto">
                <a:xfrm rot="-5400000">
                  <a:off x="-1306547" y="1306546"/>
                  <a:ext cx="2963756" cy="3506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lIns="45719" tIns="45719" rIns="45719" bIns="45719">
                  <a:spAutoFit/>
                </a:bodyPr>
                <a:lstStyle/>
                <a:p>
                  <a:r>
                    <a:rPr lang="en-US" sz="1800">
                      <a:solidFill>
                        <a:srgbClr val="000000"/>
                      </a:solidFill>
                    </a:rPr>
                    <a:t> </a:t>
                  </a:r>
                </a:p>
              </p:txBody>
            </p:sp>
          </p:grpSp>
          <p:sp>
            <p:nvSpPr>
              <p:cNvPr id="53" name="Shape 132"/>
              <p:cNvSpPr>
                <a:spLocks/>
              </p:cNvSpPr>
              <p:nvPr/>
            </p:nvSpPr>
            <p:spPr bwMode="auto">
              <a:xfrm rot="10800000">
                <a:off x="436004" y="1047138"/>
                <a:ext cx="251713" cy="1674980"/>
              </a:xfrm>
              <a:custGeom>
                <a:avLst/>
                <a:gdLst>
                  <a:gd name="T0" fmla="*/ 125857 w 21600"/>
                  <a:gd name="T1" fmla="*/ 837490 h 21600"/>
                  <a:gd name="T2" fmla="*/ 125857 w 21600"/>
                  <a:gd name="T3" fmla="*/ 837490 h 21600"/>
                  <a:gd name="T4" fmla="*/ 125857 w 21600"/>
                  <a:gd name="T5" fmla="*/ 837490 h 21600"/>
                  <a:gd name="T6" fmla="*/ 125857 w 21600"/>
                  <a:gd name="T7" fmla="*/ 837490 h 21600"/>
                  <a:gd name="T8" fmla="*/ 0 60000 65536"/>
                  <a:gd name="T9" fmla="*/ 5898240 60000 65536"/>
                  <a:gd name="T10" fmla="*/ 11796480 60000 65536"/>
                  <a:gd name="T11" fmla="*/ 1769472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965" y="0"/>
                      <a:pt x="10800" y="121"/>
                      <a:pt x="10800" y="270"/>
                    </a:cubicBezTo>
                    <a:lnTo>
                      <a:pt x="10800" y="10530"/>
                    </a:lnTo>
                    <a:cubicBezTo>
                      <a:pt x="10800" y="10679"/>
                      <a:pt x="15635" y="10800"/>
                      <a:pt x="21600" y="10800"/>
                    </a:cubicBezTo>
                    <a:cubicBezTo>
                      <a:pt x="15635" y="10800"/>
                      <a:pt x="10800" y="10921"/>
                      <a:pt x="10800" y="11070"/>
                    </a:cubicBezTo>
                    <a:lnTo>
                      <a:pt x="10800" y="21330"/>
                    </a:lnTo>
                    <a:cubicBezTo>
                      <a:pt x="10800" y="21479"/>
                      <a:pt x="5965" y="21600"/>
                      <a:pt x="0" y="21600"/>
                    </a:cubicBezTo>
                  </a:path>
                </a:pathLst>
              </a:custGeom>
              <a:noFill/>
              <a:ln w="9525" cap="flat">
                <a:solidFill>
                  <a:srgbClr val="102377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  <p:grpSp>
            <p:nvGrpSpPr>
              <p:cNvPr id="54" name="Group 135"/>
              <p:cNvGrpSpPr>
                <a:grpSpLocks/>
              </p:cNvGrpSpPr>
              <p:nvPr/>
            </p:nvGrpSpPr>
            <p:grpSpPr bwMode="auto">
              <a:xfrm>
                <a:off x="752927" y="717603"/>
                <a:ext cx="1191557" cy="2455707"/>
                <a:chOff x="0" y="0"/>
                <a:chExt cx="1191555" cy="2455706"/>
              </a:xfrm>
            </p:grpSpPr>
            <p:sp>
              <p:nvSpPr>
                <p:cNvPr id="56" name="Shape 133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191556" cy="2455707"/>
                </a:xfrm>
                <a:prstGeom prst="rect">
                  <a:avLst/>
                </a:prstGeom>
                <a:blipFill dpi="0" rotWithShape="1">
                  <a:blip r:embed="rId8"/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7" name="Shape 134"/>
                <p:cNvSpPr>
                  <a:spLocks noChangeArrowheads="1"/>
                </p:cNvSpPr>
                <p:nvPr/>
              </p:nvSpPr>
              <p:spPr bwMode="auto">
                <a:xfrm rot="5400000">
                  <a:off x="-211629" y="1052522"/>
                  <a:ext cx="2455707" cy="3506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lIns="45719" tIns="45719" rIns="45719" bIns="45719">
                  <a:spAutoFit/>
                </a:bodyPr>
                <a:lstStyle/>
                <a:p>
                  <a:r>
                    <a:rPr lang="en-US" sz="1800">
                      <a:solidFill>
                        <a:srgbClr val="000000"/>
                      </a:solidFill>
                    </a:rPr>
                    <a:t> </a:t>
                  </a:r>
                </a:p>
              </p:txBody>
            </p:sp>
          </p:grpSp>
          <p:sp>
            <p:nvSpPr>
              <p:cNvPr id="55" name="Shape 136"/>
              <p:cNvSpPr>
                <a:spLocks/>
              </p:cNvSpPr>
              <p:nvPr/>
            </p:nvSpPr>
            <p:spPr bwMode="auto">
              <a:xfrm rot="-5400000">
                <a:off x="1834209" y="-357072"/>
                <a:ext cx="251713" cy="2415839"/>
              </a:xfrm>
              <a:custGeom>
                <a:avLst/>
                <a:gdLst>
                  <a:gd name="T0" fmla="*/ 125857 w 21600"/>
                  <a:gd name="T1" fmla="*/ 1207920 h 21600"/>
                  <a:gd name="T2" fmla="*/ 125857 w 21600"/>
                  <a:gd name="T3" fmla="*/ 1207920 h 21600"/>
                  <a:gd name="T4" fmla="*/ 125857 w 21600"/>
                  <a:gd name="T5" fmla="*/ 1207920 h 21600"/>
                  <a:gd name="T6" fmla="*/ 125857 w 21600"/>
                  <a:gd name="T7" fmla="*/ 1207920 h 21600"/>
                  <a:gd name="T8" fmla="*/ 0 60000 65536"/>
                  <a:gd name="T9" fmla="*/ 5898240 60000 65536"/>
                  <a:gd name="T10" fmla="*/ 11796480 60000 65536"/>
                  <a:gd name="T11" fmla="*/ 1769472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965" y="0"/>
                      <a:pt x="10800" y="84"/>
                      <a:pt x="10800" y="188"/>
                    </a:cubicBezTo>
                    <a:lnTo>
                      <a:pt x="10800" y="10612"/>
                    </a:lnTo>
                    <a:cubicBezTo>
                      <a:pt x="10800" y="10716"/>
                      <a:pt x="15635" y="10800"/>
                      <a:pt x="21600" y="10800"/>
                    </a:cubicBezTo>
                    <a:cubicBezTo>
                      <a:pt x="15635" y="10800"/>
                      <a:pt x="10800" y="10884"/>
                      <a:pt x="10800" y="10988"/>
                    </a:cubicBezTo>
                    <a:lnTo>
                      <a:pt x="10800" y="21412"/>
                    </a:lnTo>
                    <a:cubicBezTo>
                      <a:pt x="10800" y="21516"/>
                      <a:pt x="5965" y="21600"/>
                      <a:pt x="0" y="21600"/>
                    </a:cubicBezTo>
                  </a:path>
                </a:pathLst>
              </a:custGeom>
              <a:noFill/>
              <a:ln w="9525" cap="flat">
                <a:solidFill>
                  <a:srgbClr val="102377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</p:grpSp>
        <p:pic>
          <p:nvPicPr>
            <p:cNvPr id="48" name="Picture 3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9592" y="4219928"/>
              <a:ext cx="2119443" cy="453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TextBox 48"/>
            <p:cNvSpPr txBox="1"/>
            <p:nvPr/>
          </p:nvSpPr>
          <p:spPr>
            <a:xfrm>
              <a:off x="4839160" y="4777453"/>
              <a:ext cx="2644692" cy="6456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>
              <a:spAutoFit/>
            </a:bodyPr>
            <a:lstStyle/>
            <a:p>
              <a:pPr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 ~ 10</a:t>
              </a:r>
              <a:r>
                <a:rPr lang="en-US" sz="1800" kern="0" baseline="300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r>
              <a:r>
                <a:rPr lang="en-US" sz="18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– 10</a:t>
              </a:r>
              <a:r>
                <a:rPr lang="en-US" sz="1800" kern="0" baseline="300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12</a:t>
              </a:r>
              <a:r>
                <a:rPr lang="en-US" sz="18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(Gb-Tb)</a:t>
              </a:r>
            </a:p>
            <a:p>
              <a:pPr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Propagate: 4D integrals</a:t>
              </a:r>
              <a:endParaRPr lang="en-GB" sz="18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423319" y="5950099"/>
            <a:ext cx="393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Store m x N x N  Propagate: 2D integrals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2829" y="223308"/>
            <a:ext cx="8234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Partial coherence is due to the electron beam </a:t>
            </a:r>
            <a:r>
              <a:rPr lang="en-US" dirty="0" err="1"/>
              <a:t>emittance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10120" y="869639"/>
            <a:ext cx="345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Multielectron</a:t>
            </a:r>
            <a:r>
              <a:rPr lang="en-US" dirty="0"/>
              <a:t> Calculation (SRW)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22050" y="3362878"/>
            <a:ext cx="332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Coherent mode decomposition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608590" y="3347156"/>
            <a:ext cx="5537865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1600" dirty="0">
                <a:hlinkClick r:id="rId10"/>
              </a:rPr>
              <a:t>http://dx.doi.org/10.1209/0295-5075/119/34004</a:t>
            </a:r>
            <a:br>
              <a:rPr lang="en-GB" sz="1600" dirty="0"/>
            </a:br>
            <a:r>
              <a:rPr lang="en-US" sz="1400" dirty="0"/>
              <a:t>Mark Glass, Manuel Sanchez del Rio (2017)  Coherent modes of X-ray beams emitted by </a:t>
            </a:r>
            <a:r>
              <a:rPr lang="en-US" sz="1400" dirty="0" err="1"/>
              <a:t>undulators</a:t>
            </a:r>
            <a:r>
              <a:rPr lang="en-US" sz="1400" dirty="0"/>
              <a:t> in new storage rings EPL (</a:t>
            </a:r>
            <a:r>
              <a:rPr lang="en-US" sz="1400" dirty="0" err="1"/>
              <a:t>Europhysics</a:t>
            </a:r>
            <a:r>
              <a:rPr lang="en-US" sz="1400" dirty="0"/>
              <a:t> Letters) 119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9110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/>
          </p:cNvSpPr>
          <p:nvPr>
            <p:ph type="title"/>
          </p:nvPr>
        </p:nvSpPr>
        <p:spPr>
          <a:xfrm>
            <a:off x="727199" y="125999"/>
            <a:ext cx="8236802" cy="496802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dirty="0">
                <a:solidFill>
                  <a:schemeClr val="bg1"/>
                </a:solidFill>
              </a:rPr>
              <a:t>COMSYL </a:t>
            </a:r>
            <a:r>
              <a:rPr lang="en-US" cap="none" dirty="0">
                <a:solidFill>
                  <a:schemeClr val="bg1"/>
                </a:solidFill>
              </a:rPr>
              <a:t>EBS S</a:t>
            </a:r>
            <a:r>
              <a:rPr lang="en-US" dirty="0">
                <a:solidFill>
                  <a:schemeClr val="bg1"/>
                </a:solidFill>
              </a:rPr>
              <a:t>OURCE (CF 0.028)</a:t>
            </a:r>
            <a:endParaRPr sz="1600" b="1" cap="all" dirty="0">
              <a:solidFill>
                <a:srgbClr val="FFFFFF"/>
              </a:solidFill>
            </a:endParaRPr>
          </a:p>
        </p:txBody>
      </p:sp>
      <p:sp>
        <p:nvSpPr>
          <p:cNvPr id="411" name="Shape 411"/>
          <p:cNvSpPr>
            <a:spLocks noGrp="1"/>
          </p:cNvSpPr>
          <p:nvPr>
            <p:ph type="sldNum" sz="quarter" idx="4294967295"/>
          </p:nvPr>
        </p:nvSpPr>
        <p:spPr>
          <a:xfrm>
            <a:off x="179512" y="6483437"/>
            <a:ext cx="413561" cy="2124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800" b="1">
                <a:solidFill>
                  <a:srgbClr val="132577"/>
                </a:solidFill>
              </a:rPr>
              <a:t>58</a:t>
            </a:fld>
            <a:endParaRPr sz="800" b="1">
              <a:solidFill>
                <a:srgbClr val="132577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25073" y="5745473"/>
            <a:ext cx="498155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  <a:hlinkClick r:id="rId2"/>
              </a:rPr>
              <a:t>https://youtu.be/h24RrJZaQ80</a:t>
            </a:r>
            <a:endParaRPr lang="en-US" sz="2800" dirty="0">
              <a:solidFill>
                <a:srgbClr val="000000"/>
              </a:solidFill>
            </a:endParaRPr>
          </a:p>
        </p:txBody>
      </p:sp>
      <p:pic>
        <p:nvPicPr>
          <p:cNvPr id="3" name="Picture 2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788" y="620146"/>
            <a:ext cx="7318943" cy="511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481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550" y="274638"/>
            <a:ext cx="9004450" cy="1143000"/>
          </a:xfrm>
        </p:spPr>
        <p:txBody>
          <a:bodyPr/>
          <a:lstStyle/>
          <a:p>
            <a:r>
              <a:rPr lang="en-US" dirty="0"/>
              <a:t>Example approximating the </a:t>
            </a:r>
            <a:r>
              <a:rPr lang="en-US" dirty="0" err="1"/>
              <a:t>Undulator</a:t>
            </a:r>
            <a:r>
              <a:rPr lang="en-US" dirty="0"/>
              <a:t> by the Gaussian Shell-model</a:t>
            </a:r>
          </a:p>
        </p:txBody>
      </p:sp>
    </p:spTree>
    <p:extLst>
      <p:ext uri="{BB962C8B-B14F-4D97-AF65-F5344CB8AC3E}">
        <p14:creationId xmlns:p14="http://schemas.microsoft.com/office/powerpoint/2010/main" val="654470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1"/>
          <p:cNvSpPr>
            <a:spLocks noGrp="1"/>
          </p:cNvSpPr>
          <p:nvPr>
            <p:ph type="title"/>
          </p:nvPr>
        </p:nvSpPr>
        <p:spPr bwMode="auto">
          <a:xfrm>
            <a:off x="453086" y="538617"/>
            <a:ext cx="8233714" cy="637267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2209" tIns="31105" rIns="62209" bIns="31105" numCol="1" rtlCol="0" anchor="ctr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MS PGothic" charset="0"/>
              </a:rPr>
              <a:t>Synchrotron Virtual Experiments</a:t>
            </a:r>
          </a:p>
        </p:txBody>
      </p:sp>
      <p:grpSp>
        <p:nvGrpSpPr>
          <p:cNvPr id="2" name="Grouper 33"/>
          <p:cNvGrpSpPr/>
          <p:nvPr/>
        </p:nvGrpSpPr>
        <p:grpSpPr>
          <a:xfrm>
            <a:off x="1200150" y="1300013"/>
            <a:ext cx="7159223" cy="1200150"/>
            <a:chOff x="76200" y="692696"/>
            <a:chExt cx="9545631" cy="1600200"/>
          </a:xfrm>
        </p:grpSpPr>
        <p:sp>
          <p:nvSpPr>
            <p:cNvPr id="8" name="Rectangle 7"/>
            <p:cNvSpPr/>
            <p:nvPr/>
          </p:nvSpPr>
          <p:spPr>
            <a:xfrm>
              <a:off x="152400" y="1126083"/>
              <a:ext cx="2133600" cy="1066800"/>
            </a:xfrm>
            <a:prstGeom prst="rect">
              <a:avLst/>
            </a:prstGeom>
            <a:solidFill>
              <a:srgbClr val="E3C2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rgbClr val="0070C0"/>
                  </a:solidFill>
                </a:rPr>
                <a:t>Storage Ring</a:t>
              </a:r>
            </a:p>
            <a:p>
              <a:pPr algn="ctr">
                <a:defRPr/>
              </a:pPr>
              <a:r>
                <a:rPr lang="en-US" dirty="0">
                  <a:solidFill>
                    <a:srgbClr val="0070C0"/>
                  </a:solidFill>
                </a:rPr>
                <a:t>(e</a:t>
              </a:r>
              <a:r>
                <a:rPr lang="en-US" baseline="30000" dirty="0">
                  <a:solidFill>
                    <a:srgbClr val="0070C0"/>
                  </a:solidFill>
                </a:rPr>
                <a:t>-</a:t>
              </a:r>
              <a:r>
                <a:rPr lang="en-US" dirty="0">
                  <a:solidFill>
                    <a:srgbClr val="0070C0"/>
                  </a:solidFill>
                </a:rPr>
                <a:t> optics)</a:t>
              </a:r>
              <a:endParaRPr lang="en-GB" dirty="0">
                <a:solidFill>
                  <a:srgbClr val="0070C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362200" y="1126083"/>
              <a:ext cx="2133600" cy="1066800"/>
            </a:xfrm>
            <a:prstGeom prst="rect">
              <a:avLst/>
            </a:prstGeom>
            <a:solidFill>
              <a:srgbClr val="E3C2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rgbClr val="0070C0"/>
                  </a:solidFill>
                </a:rPr>
                <a:t>Radiation devices</a:t>
              </a:r>
            </a:p>
            <a:p>
              <a:pPr algn="ctr">
                <a:defRPr/>
              </a:pPr>
              <a:r>
                <a:rPr lang="en-US" dirty="0">
                  <a:solidFill>
                    <a:srgbClr val="0070C0"/>
                  </a:solidFill>
                </a:rPr>
                <a:t>(e</a:t>
              </a:r>
              <a:r>
                <a:rPr lang="en-US" baseline="30000" dirty="0">
                  <a:solidFill>
                    <a:srgbClr val="0070C0"/>
                  </a:solidFill>
                </a:rPr>
                <a:t>-</a:t>
              </a:r>
              <a:r>
                <a:rPr lang="en-US" dirty="0">
                  <a:solidFill>
                    <a:srgbClr val="0070C0"/>
                  </a:solidFill>
                </a:rPr>
                <a:t> -&gt; </a:t>
              </a:r>
              <a:r>
                <a:rPr lang="en-US" dirty="0">
                  <a:solidFill>
                    <a:srgbClr val="0070C0"/>
                  </a:solidFill>
                  <a:latin typeface="Symbol" pitchFamily="18" charset="2"/>
                </a:rPr>
                <a:t>g</a:t>
              </a:r>
              <a:r>
                <a:rPr lang="en-US" dirty="0">
                  <a:solidFill>
                    <a:srgbClr val="0070C0"/>
                  </a:solidFill>
                </a:rPr>
                <a:t>)</a:t>
              </a:r>
              <a:endParaRPr lang="en-GB" dirty="0">
                <a:solidFill>
                  <a:srgbClr val="0070C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48200" y="1126083"/>
              <a:ext cx="2133600" cy="1066800"/>
            </a:xfrm>
            <a:prstGeom prst="rect">
              <a:avLst/>
            </a:prstGeom>
            <a:solidFill>
              <a:srgbClr val="E3C2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 err="1">
                  <a:solidFill>
                    <a:srgbClr val="0070C0"/>
                  </a:solidFill>
                </a:rPr>
                <a:t>Beamline</a:t>
              </a:r>
              <a:endParaRPr lang="en-US" dirty="0">
                <a:solidFill>
                  <a:srgbClr val="0070C0"/>
                </a:solidFill>
              </a:endParaRPr>
            </a:p>
            <a:p>
              <a:pPr algn="ctr">
                <a:defRPr/>
              </a:pPr>
              <a:r>
                <a:rPr lang="en-US" dirty="0">
                  <a:solidFill>
                    <a:srgbClr val="0070C0"/>
                  </a:solidFill>
                </a:rPr>
                <a:t>(</a:t>
              </a:r>
              <a:r>
                <a:rPr lang="en-US" dirty="0">
                  <a:solidFill>
                    <a:srgbClr val="0070C0"/>
                  </a:solidFill>
                  <a:latin typeface="Symbol" pitchFamily="18" charset="2"/>
                </a:rPr>
                <a:t>g</a:t>
              </a:r>
              <a:r>
                <a:rPr lang="en-US" dirty="0">
                  <a:solidFill>
                    <a:srgbClr val="0070C0"/>
                  </a:solidFill>
                </a:rPr>
                <a:t> optics)</a:t>
              </a:r>
              <a:endParaRPr lang="en-GB" dirty="0">
                <a:solidFill>
                  <a:srgbClr val="0070C0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58000" y="1126083"/>
              <a:ext cx="2133600" cy="1066800"/>
            </a:xfrm>
            <a:prstGeom prst="rect">
              <a:avLst/>
            </a:prstGeom>
            <a:solidFill>
              <a:srgbClr val="E3C2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rgbClr val="0070C0"/>
                  </a:solidFill>
                </a:rPr>
                <a:t>Sample</a:t>
              </a:r>
            </a:p>
            <a:p>
              <a:pPr algn="ctr">
                <a:defRPr/>
              </a:pPr>
              <a:r>
                <a:rPr lang="en-US" dirty="0">
                  <a:solidFill>
                    <a:srgbClr val="0070C0"/>
                  </a:solidFill>
                </a:rPr>
                <a:t>(</a:t>
              </a:r>
              <a:r>
                <a:rPr lang="en-US" dirty="0">
                  <a:solidFill>
                    <a:srgbClr val="0070C0"/>
                  </a:solidFill>
                  <a:latin typeface="Symbol" pitchFamily="18" charset="2"/>
                </a:rPr>
                <a:t>g -</a:t>
              </a:r>
              <a:r>
                <a:rPr lang="en-US" dirty="0">
                  <a:solidFill>
                    <a:srgbClr val="0070C0"/>
                  </a:solidFill>
                </a:rPr>
                <a:t>matter interactions)</a:t>
              </a:r>
              <a:endParaRPr lang="en-GB" dirty="0">
                <a:solidFill>
                  <a:srgbClr val="0070C0"/>
                </a:solidFill>
              </a:endParaRPr>
            </a:p>
          </p:txBody>
        </p:sp>
        <p:sp>
          <p:nvSpPr>
            <p:cNvPr id="12" name="Right Arrow 15"/>
            <p:cNvSpPr/>
            <p:nvPr/>
          </p:nvSpPr>
          <p:spPr>
            <a:xfrm>
              <a:off x="2209800" y="1583283"/>
              <a:ext cx="228600" cy="152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3" name="Right Arrow 16"/>
            <p:cNvSpPr/>
            <p:nvPr/>
          </p:nvSpPr>
          <p:spPr>
            <a:xfrm>
              <a:off x="4495800" y="1507083"/>
              <a:ext cx="228600" cy="152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4" name="Right Arrow 17"/>
            <p:cNvSpPr/>
            <p:nvPr/>
          </p:nvSpPr>
          <p:spPr>
            <a:xfrm>
              <a:off x="6705600" y="1507083"/>
              <a:ext cx="228600" cy="152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5" name="Rounded Rectangle 26"/>
            <p:cNvSpPr/>
            <p:nvPr/>
          </p:nvSpPr>
          <p:spPr>
            <a:xfrm>
              <a:off x="76200" y="692696"/>
              <a:ext cx="8991600" cy="16002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6" name="TextBox 28"/>
            <p:cNvSpPr txBox="1">
              <a:spLocks noChangeArrowheads="1"/>
            </p:cNvSpPr>
            <p:nvPr/>
          </p:nvSpPr>
          <p:spPr bwMode="auto">
            <a:xfrm>
              <a:off x="5562600" y="745083"/>
              <a:ext cx="4059231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Beamline</a:t>
              </a:r>
              <a:r>
                <a:rPr lang="en-US" dirty="0">
                  <a:solidFill>
                    <a:srgbClr val="FF0000"/>
                  </a:solidFill>
                </a:rPr>
                <a:t> Experiment Chain</a:t>
              </a:r>
              <a:endParaRPr lang="en-GB" dirty="0">
                <a:solidFill>
                  <a:srgbClr val="FF0000"/>
                </a:solidFill>
              </a:endParaRPr>
            </a:p>
          </p:txBody>
        </p:sp>
      </p:grpSp>
      <p:sp>
        <p:nvSpPr>
          <p:cNvPr id="44" name="Down Arrow 43"/>
          <p:cNvSpPr/>
          <p:nvPr/>
        </p:nvSpPr>
        <p:spPr>
          <a:xfrm rot="9185736">
            <a:off x="2628696" y="4725620"/>
            <a:ext cx="243027" cy="67507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387632" y="5523454"/>
            <a:ext cx="1298668" cy="3429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solidFill>
                  <a:srgbClr val="0070C0"/>
                </a:solidFill>
              </a:rPr>
              <a:t>ShadowOui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740348" y="5515315"/>
            <a:ext cx="864477" cy="35103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rgbClr val="0070C0"/>
                </a:solidFill>
              </a:rPr>
              <a:t>WOFRY</a:t>
            </a:r>
            <a:endParaRPr lang="en-GB" sz="1200" dirty="0">
              <a:solidFill>
                <a:srgbClr val="0070C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371446" y="5523454"/>
            <a:ext cx="972108" cy="3429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70C0"/>
                </a:solidFill>
              </a:rPr>
              <a:t>XOPPY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51" name="Down Arrow 50"/>
          <p:cNvSpPr/>
          <p:nvPr/>
        </p:nvSpPr>
        <p:spPr>
          <a:xfrm rot="9185736">
            <a:off x="7569864" y="4752623"/>
            <a:ext cx="216024" cy="64807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own Arrow 51"/>
          <p:cNvSpPr/>
          <p:nvPr/>
        </p:nvSpPr>
        <p:spPr>
          <a:xfrm rot="9185736">
            <a:off x="3523802" y="4725620"/>
            <a:ext cx="243027" cy="67507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own Arrow 53"/>
          <p:cNvSpPr/>
          <p:nvPr/>
        </p:nvSpPr>
        <p:spPr>
          <a:xfrm rot="9185736">
            <a:off x="4734930" y="4725620"/>
            <a:ext cx="243027" cy="67507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6158853" y="5536103"/>
            <a:ext cx="972108" cy="3429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rgbClr val="0070C0"/>
                </a:solidFill>
              </a:rPr>
              <a:t>X-ray server</a:t>
            </a:r>
            <a:endParaRPr lang="en-GB" sz="1200" dirty="0">
              <a:solidFill>
                <a:srgbClr val="0070C0"/>
              </a:solidFill>
            </a:endParaRPr>
          </a:p>
        </p:txBody>
      </p:sp>
      <p:sp>
        <p:nvSpPr>
          <p:cNvPr id="56" name="Down Arrow 55"/>
          <p:cNvSpPr/>
          <p:nvPr/>
        </p:nvSpPr>
        <p:spPr>
          <a:xfrm rot="9185736">
            <a:off x="6052331" y="4752622"/>
            <a:ext cx="270030" cy="64807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7165476" y="5536103"/>
            <a:ext cx="729081" cy="35103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70C0"/>
                </a:solidFill>
              </a:rPr>
              <a:t>WISE</a:t>
            </a:r>
          </a:p>
        </p:txBody>
      </p:sp>
      <p:sp>
        <p:nvSpPr>
          <p:cNvPr id="59" name="Rectangle 58"/>
          <p:cNvSpPr/>
          <p:nvPr/>
        </p:nvSpPr>
        <p:spPr>
          <a:xfrm>
            <a:off x="7920825" y="5536103"/>
            <a:ext cx="918483" cy="35103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rgbClr val="0070C0"/>
                </a:solidFill>
              </a:rPr>
              <a:t>COMSYL</a:t>
            </a:r>
            <a:endParaRPr lang="en-GB" sz="1200" dirty="0">
              <a:solidFill>
                <a:srgbClr val="0070C0"/>
              </a:solidFill>
            </a:endParaRPr>
          </a:p>
        </p:txBody>
      </p:sp>
      <p:sp>
        <p:nvSpPr>
          <p:cNvPr id="60" name="Down Arrow 59"/>
          <p:cNvSpPr/>
          <p:nvPr/>
        </p:nvSpPr>
        <p:spPr>
          <a:xfrm rot="9185736">
            <a:off x="8164389" y="4752623"/>
            <a:ext cx="216024" cy="64807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Imag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500" y="2715324"/>
            <a:ext cx="3600450" cy="21602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0849" y="5039094"/>
            <a:ext cx="187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Suite of Add-ons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1B34B57-9672-40BF-8D63-24704F485701}"/>
              </a:ext>
            </a:extLst>
          </p:cNvPr>
          <p:cNvSpPr/>
          <p:nvPr/>
        </p:nvSpPr>
        <p:spPr>
          <a:xfrm>
            <a:off x="5648218" y="5517352"/>
            <a:ext cx="477004" cy="3429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rgbClr val="0070C0"/>
                </a:solidFill>
              </a:rPr>
              <a:t>SRW</a:t>
            </a:r>
            <a:endParaRPr lang="en-GB" sz="1200" dirty="0">
              <a:solidFill>
                <a:srgbClr val="0070C0"/>
              </a:solidFill>
            </a:endParaRPr>
          </a:p>
        </p:txBody>
      </p:sp>
      <p:sp>
        <p:nvSpPr>
          <p:cNvPr id="30" name="Down Arrow 55">
            <a:extLst>
              <a:ext uri="{FF2B5EF4-FFF2-40B4-BE49-F238E27FC236}">
                <a16:creationId xmlns:a16="http://schemas.microsoft.com/office/drawing/2014/main" id="{00CAD3A7-6D6B-456B-8F02-87D3D33F4934}"/>
              </a:ext>
            </a:extLst>
          </p:cNvPr>
          <p:cNvSpPr/>
          <p:nvPr/>
        </p:nvSpPr>
        <p:spPr>
          <a:xfrm rot="9185736">
            <a:off x="5488315" y="4783034"/>
            <a:ext cx="270030" cy="64807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24EF17-E7D1-472F-801C-9DBC3AC848FF}"/>
              </a:ext>
            </a:extLst>
          </p:cNvPr>
          <p:cNvSpPr txBox="1"/>
          <p:nvPr/>
        </p:nvSpPr>
        <p:spPr>
          <a:xfrm>
            <a:off x="260849" y="3074651"/>
            <a:ext cx="2929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Upper layer based</a:t>
            </a:r>
          </a:p>
          <a:p>
            <a:r>
              <a:rPr lang="en-US" dirty="0"/>
              <a:t>on ORANGE (U Ljubljana)</a:t>
            </a:r>
          </a:p>
        </p:txBody>
      </p:sp>
    </p:spTree>
    <p:extLst>
      <p:ext uri="{BB962C8B-B14F-4D97-AF65-F5344CB8AC3E}">
        <p14:creationId xmlns:p14="http://schemas.microsoft.com/office/powerpoint/2010/main" val="639700525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/>
          </p:cNvSpPr>
          <p:nvPr>
            <p:ph type="title"/>
          </p:nvPr>
        </p:nvSpPr>
        <p:spPr>
          <a:xfrm>
            <a:off x="727075" y="125413"/>
            <a:ext cx="8340725" cy="496887"/>
          </a:xfrm>
        </p:spPr>
        <p:txBody>
          <a:bodyPr>
            <a:norm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 sz="1800" b="0" cap="none">
                <a:solidFill>
                  <a:srgbClr val="000000"/>
                </a:solidFill>
              </a:defRPr>
            </a:pPr>
            <a:r>
              <a:rPr lang="en-US" dirty="0">
                <a:ea typeface="Arial"/>
                <a:sym typeface="Arial"/>
              </a:rPr>
              <a:t>SIMPLE CASE: 1D Gaussian SHELL-MODEL</a:t>
            </a:r>
            <a:endParaRPr dirty="0">
              <a:ea typeface="Arial"/>
              <a:sym typeface="Arial"/>
            </a:endParaRPr>
          </a:p>
        </p:txBody>
      </p:sp>
      <p:sp>
        <p:nvSpPr>
          <p:cNvPr id="2050" name="Shape 270"/>
          <p:cNvSpPr>
            <a:spLocks noGrp="1"/>
          </p:cNvSpPr>
          <p:nvPr>
            <p:ph type="sldNum" sz="quarter" idx="10"/>
          </p:nvPr>
        </p:nvSpPr>
        <p:spPr>
          <a:xfrm>
            <a:off x="179388" y="6483350"/>
            <a:ext cx="414337" cy="212725"/>
          </a:xfr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eaLnBrk="1" hangingPunct="1"/>
            <a:fld id="{CC6CD4BC-6161-D349-AA7F-486D29E22A6A}" type="slidenum">
              <a:rPr lang="en-US" sz="800">
                <a:solidFill>
                  <a:srgbClr val="132577"/>
                </a:solidFill>
              </a:rPr>
              <a:pPr eaLnBrk="1" hangingPunct="1"/>
              <a:t>60</a:t>
            </a:fld>
            <a:endParaRPr lang="en-US" sz="800">
              <a:solidFill>
                <a:srgbClr val="132577"/>
              </a:solidFill>
            </a:endParaRPr>
          </a:p>
        </p:txBody>
      </p:sp>
      <p:sp>
        <p:nvSpPr>
          <p:cNvPr id="2051" name="Shape 277"/>
          <p:cNvSpPr>
            <a:spLocks noChangeArrowheads="1"/>
          </p:cNvSpPr>
          <p:nvPr/>
        </p:nvSpPr>
        <p:spPr bwMode="auto">
          <a:xfrm>
            <a:off x="4719638" y="2208213"/>
            <a:ext cx="4152900" cy="53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tIns="45719" rIns="45719" bIns="45719">
            <a:spAutoFit/>
          </a:bodyPr>
          <a:lstStyle/>
          <a:p>
            <a:r>
              <a:rPr lang="en-US" sz="1800">
                <a:solidFill>
                  <a:srgbClr val="000000"/>
                </a:solidFill>
              </a:rPr>
              <a:t> 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388" y="649288"/>
            <a:ext cx="6938962" cy="289242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>
            <a:spAutoFit/>
          </a:bodyPr>
          <a:lstStyle/>
          <a:p>
            <a:pPr fontAlgn="auto" latinLnBrk="1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fontAlgn="auto" latinLnBrk="1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fontAlgn="auto" latinLnBrk="1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Both </a:t>
            </a:r>
            <a:r>
              <a:rPr lang="en-US" sz="1800" kern="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intensity (Spectral Density) </a:t>
            </a:r>
            <a:r>
              <a:rPr lang="en-US" sz="18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1800" kern="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correlation (Spectral Degree </a:t>
            </a:r>
            <a:br>
              <a:rPr lang="en-US" sz="1800" kern="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kern="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of Coherence)</a:t>
            </a:r>
            <a:r>
              <a:rPr lang="en-US" sz="18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are Gaussians </a:t>
            </a:r>
          </a:p>
          <a:p>
            <a:pPr fontAlgn="auto" latinLnBrk="1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fontAlgn="auto" latinLnBrk="1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err="1">
                <a:solidFill>
                  <a:srgbClr val="3366FF"/>
                </a:solidFill>
                <a:latin typeface="Symbol" charset="2"/>
                <a:ea typeface="Arial"/>
                <a:cs typeface="Symbol" charset="2"/>
                <a:sym typeface="Arial"/>
              </a:rPr>
              <a:t>s</a:t>
            </a:r>
            <a:r>
              <a:rPr lang="en-US" sz="2800" i="1" kern="0" baseline="-25000" dirty="0" err="1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800" kern="0" dirty="0">
                <a:solidFill>
                  <a:sysClr val="windowText" lastClr="000000"/>
                </a:solidFill>
                <a:latin typeface="Arial"/>
                <a:ea typeface="Arial"/>
                <a:cs typeface="Arial"/>
                <a:sym typeface="Arial"/>
              </a:rPr>
              <a:t>&gt;&gt;</a:t>
            </a:r>
            <a:r>
              <a:rPr lang="en-US" sz="2800" kern="0" dirty="0" err="1">
                <a:solidFill>
                  <a:srgbClr val="FF0000"/>
                </a:solidFill>
                <a:latin typeface="Symbol" charset="2"/>
                <a:ea typeface="Arial"/>
                <a:cs typeface="Symbol" charset="2"/>
                <a:sym typeface="Arial"/>
              </a:rPr>
              <a:t>s</a:t>
            </a:r>
            <a:r>
              <a:rPr lang="en-US" sz="2800" i="1" kern="0" baseline="-25000" dirty="0" err="1">
                <a:solidFill>
                  <a:srgbClr val="FF0000"/>
                </a:solidFill>
                <a:latin typeface="Symbol" panose="05050102010706020507" pitchFamily="18" charset="2"/>
                <a:ea typeface="Arial"/>
                <a:cs typeface="Arial"/>
                <a:sym typeface="Arial"/>
              </a:rPr>
              <a:t>m</a:t>
            </a:r>
            <a:r>
              <a:rPr lang="en-US" sz="2800" kern="0" dirty="0">
                <a:solidFill>
                  <a:sysClr val="windowText" lastClr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kern="0" dirty="0">
                <a:solidFill>
                  <a:sysClr val="windowText" lastClr="000000"/>
                </a:solidFill>
                <a:latin typeface="Arial"/>
                <a:ea typeface="Arial"/>
                <a:cs typeface="Arial"/>
                <a:sym typeface="Arial"/>
              </a:rPr>
              <a:t>the source is mostly incoherent (quasi homogeneous) </a:t>
            </a:r>
          </a:p>
          <a:p>
            <a:pPr fontAlgn="auto" latinLnBrk="1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err="1">
                <a:solidFill>
                  <a:srgbClr val="3366FF"/>
                </a:solidFill>
                <a:latin typeface="Symbol" charset="2"/>
                <a:ea typeface="Arial"/>
                <a:cs typeface="Symbol" charset="2"/>
                <a:sym typeface="Arial"/>
              </a:rPr>
              <a:t>s</a:t>
            </a:r>
            <a:r>
              <a:rPr lang="en-US" sz="2800" i="1" kern="0" baseline="-25000" dirty="0" err="1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800" kern="0" dirty="0">
                <a:solidFill>
                  <a:sysClr val="windowText" lastClr="000000"/>
                </a:solidFill>
                <a:latin typeface="Arial"/>
                <a:ea typeface="Arial"/>
                <a:cs typeface="Arial"/>
                <a:sym typeface="Arial"/>
              </a:rPr>
              <a:t>&lt;&lt;</a:t>
            </a:r>
            <a:r>
              <a:rPr lang="en-US" sz="2800" kern="0" dirty="0" err="1">
                <a:solidFill>
                  <a:srgbClr val="FF0000"/>
                </a:solidFill>
                <a:latin typeface="Symbol" charset="2"/>
                <a:ea typeface="Arial"/>
                <a:cs typeface="Symbol" charset="2"/>
                <a:sym typeface="Arial"/>
              </a:rPr>
              <a:t>s</a:t>
            </a:r>
            <a:r>
              <a:rPr lang="en-US" sz="2800" i="1" kern="0" baseline="-25000" dirty="0" err="1">
                <a:solidFill>
                  <a:srgbClr val="FF0000"/>
                </a:solidFill>
                <a:latin typeface="Symbol" panose="05050102010706020507" pitchFamily="18" charset="2"/>
                <a:ea typeface="Arial"/>
                <a:cs typeface="Arial"/>
                <a:sym typeface="Arial"/>
              </a:rPr>
              <a:t>m</a:t>
            </a:r>
            <a:r>
              <a:rPr lang="en-US" sz="2800" kern="0" dirty="0">
                <a:solidFill>
                  <a:sysClr val="windowText" lastClr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kern="0" dirty="0">
                <a:solidFill>
                  <a:sysClr val="windowText" lastClr="000000"/>
                </a:solidFill>
                <a:latin typeface="Arial"/>
                <a:ea typeface="Arial"/>
                <a:cs typeface="Arial"/>
                <a:sym typeface="Arial"/>
              </a:rPr>
              <a:t>is mostly coherent</a:t>
            </a:r>
            <a:endParaRPr lang="en-GB" sz="1800" kern="0" dirty="0">
              <a:solidFill>
                <a:sysClr val="windowText" lastClr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fontAlgn="auto" latinLnBrk="1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fontAlgn="auto" latinLnBrk="1" hangingPunct="0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3" name="Group 33"/>
          <p:cNvGrpSpPr>
            <a:grpSpLocks/>
          </p:cNvGrpSpPr>
          <p:nvPr/>
        </p:nvGrpSpPr>
        <p:grpSpPr bwMode="auto">
          <a:xfrm>
            <a:off x="7469188" y="942975"/>
            <a:ext cx="1438275" cy="639763"/>
            <a:chOff x="152400" y="2667000"/>
            <a:chExt cx="5333999" cy="2362200"/>
          </a:xfrm>
        </p:grpSpPr>
        <p:sp>
          <p:nvSpPr>
            <p:cNvPr id="35" name="Isosceles Triangle 3"/>
            <p:cNvSpPr/>
            <p:nvPr/>
          </p:nvSpPr>
          <p:spPr>
            <a:xfrm>
              <a:off x="152400" y="2667000"/>
              <a:ext cx="5333999" cy="2362200"/>
            </a:xfrm>
            <a:custGeom>
              <a:avLst/>
              <a:gdLst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58126 w 5450252"/>
                <a:gd name="connsiteY0" fmla="*/ 2362200 h 2362200"/>
                <a:gd name="connsiteX1" fmla="*/ 2725126 w 5450252"/>
                <a:gd name="connsiteY1" fmla="*/ 0 h 2362200"/>
                <a:gd name="connsiteX2" fmla="*/ 5392126 w 5450252"/>
                <a:gd name="connsiteY2" fmla="*/ 2362200 h 2362200"/>
                <a:gd name="connsiteX3" fmla="*/ 58126 w 5450252"/>
                <a:gd name="connsiteY3" fmla="*/ 2362200 h 2362200"/>
                <a:gd name="connsiteX0" fmla="*/ 0 w 5392126"/>
                <a:gd name="connsiteY0" fmla="*/ 2362200 h 2362200"/>
                <a:gd name="connsiteX1" fmla="*/ 2667000 w 5392126"/>
                <a:gd name="connsiteY1" fmla="*/ 0 h 2362200"/>
                <a:gd name="connsiteX2" fmla="*/ 5334000 w 5392126"/>
                <a:gd name="connsiteY2" fmla="*/ 2362200 h 2362200"/>
                <a:gd name="connsiteX3" fmla="*/ 0 w 5392126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0" h="2362200">
                  <a:moveTo>
                    <a:pt x="0" y="2362200"/>
                  </a:moveTo>
                  <a:cubicBezTo>
                    <a:pt x="1730375" y="1730375"/>
                    <a:pt x="1778000" y="0"/>
                    <a:pt x="2667000" y="0"/>
                  </a:cubicBezTo>
                  <a:cubicBezTo>
                    <a:pt x="3556000" y="0"/>
                    <a:pt x="3968750" y="1778000"/>
                    <a:pt x="5334000" y="2362200"/>
                  </a:cubicBezTo>
                  <a:lnTo>
                    <a:pt x="0" y="2362200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800" b="1" i="1" kern="0" dirty="0">
                  <a:solidFill>
                    <a:srgbClr val="002060"/>
                  </a:solidFill>
                  <a:latin typeface="Andalus" pitchFamily="18" charset="-78"/>
                  <a:cs typeface="Andalus" pitchFamily="18" charset="-78"/>
                  <a:sym typeface="Arial"/>
                </a:rPr>
                <a:t>I</a:t>
              </a:r>
              <a:endParaRPr lang="en-US" sz="1800" b="1" i="1" kern="0" dirty="0">
                <a:solidFill>
                  <a:srgbClr val="002060"/>
                </a:solidFill>
                <a:latin typeface="Andalus" pitchFamily="18" charset="-78"/>
                <a:cs typeface="Andalus" pitchFamily="18" charset="-78"/>
                <a:sym typeface="Arial"/>
              </a:endParaRPr>
            </a:p>
          </p:txBody>
        </p:sp>
        <p:sp>
          <p:nvSpPr>
            <p:cNvPr id="36" name="Isosceles Triangle 3"/>
            <p:cNvSpPr/>
            <p:nvPr/>
          </p:nvSpPr>
          <p:spPr>
            <a:xfrm>
              <a:off x="1447632" y="2667000"/>
              <a:ext cx="688826" cy="2362200"/>
            </a:xfrm>
            <a:custGeom>
              <a:avLst/>
              <a:gdLst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58126 w 5450252"/>
                <a:gd name="connsiteY0" fmla="*/ 2362200 h 2362200"/>
                <a:gd name="connsiteX1" fmla="*/ 2725126 w 5450252"/>
                <a:gd name="connsiteY1" fmla="*/ 0 h 2362200"/>
                <a:gd name="connsiteX2" fmla="*/ 5392126 w 5450252"/>
                <a:gd name="connsiteY2" fmla="*/ 2362200 h 2362200"/>
                <a:gd name="connsiteX3" fmla="*/ 58126 w 5450252"/>
                <a:gd name="connsiteY3" fmla="*/ 2362200 h 2362200"/>
                <a:gd name="connsiteX0" fmla="*/ 0 w 5392126"/>
                <a:gd name="connsiteY0" fmla="*/ 2362200 h 2362200"/>
                <a:gd name="connsiteX1" fmla="*/ 2667000 w 5392126"/>
                <a:gd name="connsiteY1" fmla="*/ 0 h 2362200"/>
                <a:gd name="connsiteX2" fmla="*/ 5334000 w 5392126"/>
                <a:gd name="connsiteY2" fmla="*/ 2362200 h 2362200"/>
                <a:gd name="connsiteX3" fmla="*/ 0 w 5392126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0" h="2362200">
                  <a:moveTo>
                    <a:pt x="0" y="2362200"/>
                  </a:moveTo>
                  <a:cubicBezTo>
                    <a:pt x="1730375" y="1730375"/>
                    <a:pt x="1778000" y="0"/>
                    <a:pt x="2667000" y="0"/>
                  </a:cubicBezTo>
                  <a:cubicBezTo>
                    <a:pt x="3556000" y="0"/>
                    <a:pt x="3968750" y="1778000"/>
                    <a:pt x="5334000" y="2362200"/>
                  </a:cubicBezTo>
                  <a:lnTo>
                    <a:pt x="0" y="2362200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ym typeface="Arial"/>
              </a:endParaRPr>
            </a:p>
          </p:txBody>
        </p:sp>
      </p:grpSp>
      <p:grpSp>
        <p:nvGrpSpPr>
          <p:cNvPr id="2054" name="Group 36"/>
          <p:cNvGrpSpPr>
            <a:grpSpLocks/>
          </p:cNvGrpSpPr>
          <p:nvPr/>
        </p:nvGrpSpPr>
        <p:grpSpPr bwMode="auto">
          <a:xfrm>
            <a:off x="7469188" y="1901825"/>
            <a:ext cx="1293812" cy="684213"/>
            <a:chOff x="4191000" y="2667000"/>
            <a:chExt cx="5334000" cy="2362200"/>
          </a:xfrm>
        </p:grpSpPr>
        <p:sp>
          <p:nvSpPr>
            <p:cNvPr id="38" name="Isosceles Triangle 3"/>
            <p:cNvSpPr/>
            <p:nvPr/>
          </p:nvSpPr>
          <p:spPr>
            <a:xfrm>
              <a:off x="4191000" y="2667000"/>
              <a:ext cx="5334000" cy="2362200"/>
            </a:xfrm>
            <a:custGeom>
              <a:avLst/>
              <a:gdLst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58126 w 5450252"/>
                <a:gd name="connsiteY0" fmla="*/ 2362200 h 2362200"/>
                <a:gd name="connsiteX1" fmla="*/ 2725126 w 5450252"/>
                <a:gd name="connsiteY1" fmla="*/ 0 h 2362200"/>
                <a:gd name="connsiteX2" fmla="*/ 5392126 w 5450252"/>
                <a:gd name="connsiteY2" fmla="*/ 2362200 h 2362200"/>
                <a:gd name="connsiteX3" fmla="*/ 58126 w 5450252"/>
                <a:gd name="connsiteY3" fmla="*/ 2362200 h 2362200"/>
                <a:gd name="connsiteX0" fmla="*/ 0 w 5392126"/>
                <a:gd name="connsiteY0" fmla="*/ 2362200 h 2362200"/>
                <a:gd name="connsiteX1" fmla="*/ 2667000 w 5392126"/>
                <a:gd name="connsiteY1" fmla="*/ 0 h 2362200"/>
                <a:gd name="connsiteX2" fmla="*/ 5334000 w 5392126"/>
                <a:gd name="connsiteY2" fmla="*/ 2362200 h 2362200"/>
                <a:gd name="connsiteX3" fmla="*/ 0 w 5392126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0" h="2362200">
                  <a:moveTo>
                    <a:pt x="0" y="2362200"/>
                  </a:moveTo>
                  <a:cubicBezTo>
                    <a:pt x="1730375" y="1730375"/>
                    <a:pt x="1778000" y="0"/>
                    <a:pt x="2667000" y="0"/>
                  </a:cubicBezTo>
                  <a:cubicBezTo>
                    <a:pt x="3556000" y="0"/>
                    <a:pt x="3968750" y="1778000"/>
                    <a:pt x="5334000" y="2362200"/>
                  </a:cubicBezTo>
                  <a:lnTo>
                    <a:pt x="0" y="2362200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ym typeface="Arial"/>
              </a:endParaRPr>
            </a:p>
          </p:txBody>
        </p:sp>
        <p:sp>
          <p:nvSpPr>
            <p:cNvPr id="39" name="Isosceles Triangle 3"/>
            <p:cNvSpPr/>
            <p:nvPr/>
          </p:nvSpPr>
          <p:spPr>
            <a:xfrm>
              <a:off x="6704199" y="2667000"/>
              <a:ext cx="916270" cy="2362200"/>
            </a:xfrm>
            <a:custGeom>
              <a:avLst/>
              <a:gdLst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58126 w 5450252"/>
                <a:gd name="connsiteY0" fmla="*/ 2362200 h 2362200"/>
                <a:gd name="connsiteX1" fmla="*/ 2725126 w 5450252"/>
                <a:gd name="connsiteY1" fmla="*/ 0 h 2362200"/>
                <a:gd name="connsiteX2" fmla="*/ 5392126 w 5450252"/>
                <a:gd name="connsiteY2" fmla="*/ 2362200 h 2362200"/>
                <a:gd name="connsiteX3" fmla="*/ 58126 w 5450252"/>
                <a:gd name="connsiteY3" fmla="*/ 2362200 h 2362200"/>
                <a:gd name="connsiteX0" fmla="*/ 0 w 5392126"/>
                <a:gd name="connsiteY0" fmla="*/ 2362200 h 2362200"/>
                <a:gd name="connsiteX1" fmla="*/ 2667000 w 5392126"/>
                <a:gd name="connsiteY1" fmla="*/ 0 h 2362200"/>
                <a:gd name="connsiteX2" fmla="*/ 5334000 w 5392126"/>
                <a:gd name="connsiteY2" fmla="*/ 2362200 h 2362200"/>
                <a:gd name="connsiteX3" fmla="*/ 0 w 5392126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0" h="2362200">
                  <a:moveTo>
                    <a:pt x="0" y="2362200"/>
                  </a:moveTo>
                  <a:cubicBezTo>
                    <a:pt x="1730375" y="1730375"/>
                    <a:pt x="1778000" y="0"/>
                    <a:pt x="2667000" y="0"/>
                  </a:cubicBezTo>
                  <a:cubicBezTo>
                    <a:pt x="3556000" y="0"/>
                    <a:pt x="3968750" y="1778000"/>
                    <a:pt x="5334000" y="2362200"/>
                  </a:cubicBezTo>
                  <a:lnTo>
                    <a:pt x="0" y="2362200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b="1" i="1" kern="0" dirty="0">
                  <a:solidFill>
                    <a:srgbClr val="002060"/>
                  </a:solidFill>
                  <a:latin typeface="Andalus" pitchFamily="18" charset="-78"/>
                  <a:cs typeface="Andalus" pitchFamily="18" charset="-78"/>
                  <a:sym typeface="Arial"/>
                </a:rPr>
                <a:t>I</a:t>
              </a:r>
            </a:p>
          </p:txBody>
        </p:sp>
      </p:grpSp>
      <p:grpSp>
        <p:nvGrpSpPr>
          <p:cNvPr id="2055" name="Group 19"/>
          <p:cNvGrpSpPr>
            <a:grpSpLocks/>
          </p:cNvGrpSpPr>
          <p:nvPr/>
        </p:nvGrpSpPr>
        <p:grpSpPr bwMode="auto">
          <a:xfrm>
            <a:off x="7694613" y="2825750"/>
            <a:ext cx="990600" cy="922338"/>
            <a:chOff x="8002955" y="1697986"/>
            <a:chExt cx="990600" cy="923164"/>
          </a:xfrm>
        </p:grpSpPr>
        <p:pic>
          <p:nvPicPr>
            <p:cNvPr id="2074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2955" y="1782950"/>
              <a:ext cx="990600" cy="83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Rectangle 21"/>
            <p:cNvSpPr/>
            <p:nvPr/>
          </p:nvSpPr>
          <p:spPr>
            <a:xfrm>
              <a:off x="8612555" y="2184196"/>
              <a:ext cx="381000" cy="41947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2000"/>
              </a:schemeClr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612555" y="1697986"/>
              <a:ext cx="381000" cy="419475"/>
            </a:xfrm>
            <a:prstGeom prst="rect">
              <a:avLst/>
            </a:prstGeom>
            <a:solidFill>
              <a:srgbClr val="FF0000">
                <a:alpha val="52000"/>
              </a:srgbClr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165100" y="3827463"/>
            <a:ext cx="4111625" cy="3084512"/>
            <a:chOff x="165283" y="3828062"/>
            <a:chExt cx="4111216" cy="3083412"/>
          </a:xfrm>
        </p:grpSpPr>
        <p:pic>
          <p:nvPicPr>
            <p:cNvPr id="2072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283" y="3828062"/>
              <a:ext cx="4111216" cy="3083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941494" y="5483234"/>
              <a:ext cx="2782610" cy="92359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In 2D (H x V)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2D </a:t>
              </a:r>
              <a:r>
                <a:rPr lang="en-US" sz="1800" kern="0" dirty="0" err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Hermite</a:t>
              </a:r>
              <a:r>
                <a:rPr lang="en-US" sz="18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-Gaussian or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 dirty="0" err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TEM</a:t>
              </a:r>
              <a:r>
                <a:rPr lang="en-US" sz="1800" i="1" kern="0" baseline="-25000" dirty="0" err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nm</a:t>
              </a:r>
              <a:r>
                <a:rPr lang="en-US" sz="1800" i="1" kern="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8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modes</a:t>
              </a:r>
            </a:p>
          </p:txBody>
        </p:sp>
      </p:grp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31750" y="2954338"/>
            <a:ext cx="9021763" cy="3729037"/>
            <a:chOff x="31074" y="2954350"/>
            <a:chExt cx="9022413" cy="3729037"/>
          </a:xfrm>
        </p:grpSpPr>
        <p:grpSp>
          <p:nvGrpSpPr>
            <p:cNvPr id="2062" name="Group 2"/>
            <p:cNvGrpSpPr>
              <a:grpSpLocks/>
            </p:cNvGrpSpPr>
            <p:nvPr/>
          </p:nvGrpSpPr>
          <p:grpSpPr bwMode="auto">
            <a:xfrm>
              <a:off x="31074" y="2954350"/>
              <a:ext cx="8048426" cy="1675031"/>
              <a:chOff x="76200" y="4473605"/>
              <a:chExt cx="8048426" cy="1675031"/>
            </a:xfrm>
          </p:grpSpPr>
          <p:pic>
            <p:nvPicPr>
              <p:cNvPr id="2066" name="Picture 4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00" y="4473605"/>
                <a:ext cx="7290352" cy="1028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" name="Rectangle 43"/>
              <p:cNvSpPr/>
              <p:nvPr/>
            </p:nvSpPr>
            <p:spPr>
              <a:xfrm>
                <a:off x="3124420" y="4664105"/>
                <a:ext cx="1066877" cy="609600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ym typeface="Arial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5867817" y="4664105"/>
                <a:ext cx="1600315" cy="6096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ym typeface="Arial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2552878" y="5492780"/>
                <a:ext cx="1813056" cy="36988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800" b="1" kern="0" dirty="0">
                    <a:solidFill>
                      <a:sysClr val="windowText" lastClr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Eigenvalues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4404037" y="5502305"/>
                <a:ext cx="3721368" cy="646112"/>
              </a:xfrm>
              <a:prstGeom prst="rect">
                <a:avLst/>
              </a:prstGeom>
              <a:solidFill>
                <a:schemeClr val="accent6">
                  <a:lumMod val="75000"/>
                  <a:alpha val="25000"/>
                </a:schemeClr>
              </a:solidFill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800" b="1" kern="0" dirty="0" err="1">
                    <a:solidFill>
                      <a:sysClr val="windowText" lastClr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Eigenfunctions</a:t>
                </a:r>
                <a:endParaRPr lang="en-US" sz="1800" b="1" kern="0" dirty="0">
                  <a:solidFill>
                    <a:sysClr val="windowText" lastClr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800" b="1" kern="0" dirty="0">
                    <a:solidFill>
                      <a:sysClr val="windowText" lastClr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(</a:t>
                </a:r>
                <a:r>
                  <a:rPr lang="en-US" sz="1800" b="1" kern="0" dirty="0" err="1">
                    <a:solidFill>
                      <a:sysClr val="windowText" lastClr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Hermite</a:t>
                </a:r>
                <a:r>
                  <a:rPr lang="en-US" sz="1800" b="1" kern="0" dirty="0">
                    <a:solidFill>
                      <a:sysClr val="windowText" lastClr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-Gaussian modes)</a:t>
                </a: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4267502" y="4664105"/>
                <a:ext cx="1524110" cy="6096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ym typeface="Arial"/>
                </a:endParaRPr>
              </a:p>
            </p:txBody>
          </p:sp>
        </p:grpSp>
        <p:pic>
          <p:nvPicPr>
            <p:cNvPr id="2063" name="Picture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2074" y="4533106"/>
              <a:ext cx="4495800" cy="836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64" name="Content Placeholder 2"/>
            <p:cNvSpPr txBox="1">
              <a:spLocks/>
            </p:cNvSpPr>
            <p:nvPr/>
          </p:nvSpPr>
          <p:spPr bwMode="auto">
            <a:xfrm>
              <a:off x="4401793" y="5304111"/>
              <a:ext cx="4504959" cy="1379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  <a:sym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9pPr>
            </a:lstStyle>
            <a:p>
              <a:pPr eaLnBrk="1" hangingPunct="1">
                <a:spcBef>
                  <a:spcPts val="1000"/>
                </a:spcBef>
              </a:pPr>
              <a:r>
                <a:rPr lang="en-US" sz="1800" b="1">
                  <a:solidFill>
                    <a:srgbClr val="FF0000"/>
                  </a:solidFill>
                </a:rPr>
                <a:t>Magic property: </a:t>
              </a:r>
              <a:r>
                <a:rPr lang="en-US" sz="1800" b="1">
                  <a:solidFill>
                    <a:srgbClr val="0098D4"/>
                  </a:solidFill>
                </a:rPr>
                <a:t>Propagation invariance</a:t>
              </a:r>
              <a:endParaRPr lang="en-US" sz="1800" b="1">
                <a:solidFill>
                  <a:srgbClr val="FF0000"/>
                </a:solidFill>
              </a:endParaRPr>
            </a:p>
            <a:p>
              <a:pPr eaLnBrk="1" hangingPunct="1">
                <a:spcBef>
                  <a:spcPts val="1000"/>
                </a:spcBef>
              </a:pPr>
              <a:endParaRPr lang="en-US" sz="1800" b="1">
                <a:solidFill>
                  <a:srgbClr val="0098D4"/>
                </a:solidFill>
              </a:endParaRPr>
            </a:p>
            <a:p>
              <a:pPr eaLnBrk="1" hangingPunct="1">
                <a:spcBef>
                  <a:spcPts val="1000"/>
                </a:spcBef>
              </a:pPr>
              <a:r>
                <a:rPr lang="en-US" sz="1800" b="1">
                  <a:solidFill>
                    <a:srgbClr val="0098D4"/>
                  </a:solidFill>
                </a:rPr>
                <a:t>In the </a:t>
              </a:r>
              <a:r>
                <a:rPr lang="en-US" sz="1800" b="1">
                  <a:solidFill>
                    <a:srgbClr val="FF0000"/>
                  </a:solidFill>
                </a:rPr>
                <a:t>first mode (Gaussian) </a:t>
              </a:r>
              <a:r>
                <a:rPr lang="en-US" sz="1800" b="1">
                  <a:solidFill>
                    <a:srgbClr val="0098D4"/>
                  </a:solidFill>
                </a:rPr>
                <a:t>:</a:t>
              </a:r>
            </a:p>
            <a:p>
              <a:pPr eaLnBrk="1" hangingPunct="1">
                <a:spcBef>
                  <a:spcPts val="1000"/>
                </a:spcBef>
              </a:pPr>
              <a:endParaRPr lang="en-US" sz="1800" b="1">
                <a:solidFill>
                  <a:srgbClr val="0098D4"/>
                </a:solidFill>
              </a:endParaRPr>
            </a:p>
            <a:p>
              <a:pPr eaLnBrk="1" hangingPunct="1">
                <a:spcBef>
                  <a:spcPts val="1000"/>
                </a:spcBef>
              </a:pPr>
              <a:endParaRPr lang="en-GB" sz="1800" b="1">
                <a:solidFill>
                  <a:srgbClr val="0098D4"/>
                </a:solidFill>
              </a:endParaRPr>
            </a:p>
          </p:txBody>
        </p:sp>
        <p:graphicFrame>
          <p:nvGraphicFramePr>
            <p:cNvPr id="2065" name="Object 4"/>
            <p:cNvGraphicFramePr>
              <a:graphicFrameLocks noChangeAspect="1"/>
            </p:cNvGraphicFramePr>
            <p:nvPr/>
          </p:nvGraphicFramePr>
          <p:xfrm>
            <a:off x="7564998" y="5614383"/>
            <a:ext cx="1488489" cy="87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042" name="Equation" r:id="rId7" imgW="825500" imgH="482600" progId="Equation.DSMT4">
                    <p:embed/>
                  </p:oleObj>
                </mc:Choice>
                <mc:Fallback>
                  <p:oleObj name="Equation" r:id="rId7" imgW="825500" imgH="482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64998" y="5614383"/>
                          <a:ext cx="1488489" cy="8719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58" name="Group 5"/>
          <p:cNvGrpSpPr>
            <a:grpSpLocks/>
          </p:cNvGrpSpPr>
          <p:nvPr/>
        </p:nvGrpSpPr>
        <p:grpSpPr bwMode="auto">
          <a:xfrm>
            <a:off x="746125" y="760413"/>
            <a:ext cx="6316663" cy="555625"/>
            <a:chOff x="746863" y="760446"/>
            <a:chExt cx="6316045" cy="555578"/>
          </a:xfrm>
        </p:grpSpPr>
        <p:pic>
          <p:nvPicPr>
            <p:cNvPr id="2059" name="Picture 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863" y="760446"/>
              <a:ext cx="6316045" cy="555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3199311" y="760446"/>
              <a:ext cx="1781001" cy="460336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20000"/>
              </a:schemeClr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021583" y="789019"/>
              <a:ext cx="1950846" cy="458748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4814960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463" y="1671638"/>
            <a:ext cx="5868987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138113"/>
            <a:ext cx="7989887" cy="485775"/>
          </a:xfrm>
        </p:spPr>
        <p:txBody>
          <a:bodyPr>
            <a:norm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0000"/>
                </a:solidFill>
                <a:ea typeface="Arial"/>
                <a:sym typeface="Arial"/>
              </a:rPr>
              <a:t>The spectrum of coherent modes</a:t>
            </a:r>
          </a:p>
        </p:txBody>
      </p:sp>
      <p:sp>
        <p:nvSpPr>
          <p:cNvPr id="15363" name="TextBox 11"/>
          <p:cNvSpPr txBox="1">
            <a:spLocks noChangeArrowheads="1"/>
          </p:cNvSpPr>
          <p:nvPr/>
        </p:nvSpPr>
        <p:spPr bwMode="auto">
          <a:xfrm>
            <a:off x="3189288" y="3052763"/>
            <a:ext cx="18669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8000"/>
                </a:solidFill>
              </a:rPr>
              <a:t>Coherent: </a:t>
            </a:r>
            <a:r>
              <a:rPr lang="en-US" sz="1800">
                <a:solidFill>
                  <a:srgbClr val="008000"/>
                </a:solidFill>
                <a:latin typeface="Symbol" charset="0"/>
              </a:rPr>
              <a:t>b</a:t>
            </a:r>
            <a:r>
              <a:rPr lang="en-US" sz="1800">
                <a:solidFill>
                  <a:srgbClr val="008000"/>
                </a:solidFill>
              </a:rPr>
              <a:t>&gt;&gt;</a:t>
            </a:r>
            <a:endParaRPr lang="en-GB" sz="1800">
              <a:solidFill>
                <a:srgbClr val="008000"/>
              </a:solidFill>
            </a:endParaRPr>
          </a:p>
          <a:p>
            <a:pPr eaLnBrk="1" hangingPunct="1"/>
            <a:endParaRPr lang="en-US" sz="1800">
              <a:solidFill>
                <a:srgbClr val="008000"/>
              </a:solidFill>
            </a:endParaRPr>
          </a:p>
        </p:txBody>
      </p:sp>
      <p:sp>
        <p:nvSpPr>
          <p:cNvPr id="15364" name="TextBox 12"/>
          <p:cNvSpPr txBox="1">
            <a:spLocks noChangeArrowheads="1"/>
          </p:cNvSpPr>
          <p:nvPr/>
        </p:nvSpPr>
        <p:spPr bwMode="auto">
          <a:xfrm>
            <a:off x="5056188" y="4056063"/>
            <a:ext cx="1295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3366FF"/>
                </a:solidFill>
              </a:rPr>
              <a:t>incoherent</a:t>
            </a:r>
          </a:p>
        </p:txBody>
      </p:sp>
      <p:grpSp>
        <p:nvGrpSpPr>
          <p:cNvPr id="15365" name="Group 13"/>
          <p:cNvGrpSpPr>
            <a:grpSpLocks/>
          </p:cNvGrpSpPr>
          <p:nvPr/>
        </p:nvGrpSpPr>
        <p:grpSpPr bwMode="auto">
          <a:xfrm>
            <a:off x="5337175" y="4468813"/>
            <a:ext cx="1295400" cy="588962"/>
            <a:chOff x="152400" y="2424092"/>
            <a:chExt cx="5334000" cy="2422927"/>
          </a:xfrm>
        </p:grpSpPr>
        <p:sp>
          <p:nvSpPr>
            <p:cNvPr id="15" name="Isosceles Triangle 3"/>
            <p:cNvSpPr/>
            <p:nvPr/>
          </p:nvSpPr>
          <p:spPr>
            <a:xfrm>
              <a:off x="152400" y="2424092"/>
              <a:ext cx="5334000" cy="2364152"/>
            </a:xfrm>
            <a:custGeom>
              <a:avLst/>
              <a:gdLst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58126 w 5450252"/>
                <a:gd name="connsiteY0" fmla="*/ 2362200 h 2362200"/>
                <a:gd name="connsiteX1" fmla="*/ 2725126 w 5450252"/>
                <a:gd name="connsiteY1" fmla="*/ 0 h 2362200"/>
                <a:gd name="connsiteX2" fmla="*/ 5392126 w 5450252"/>
                <a:gd name="connsiteY2" fmla="*/ 2362200 h 2362200"/>
                <a:gd name="connsiteX3" fmla="*/ 58126 w 5450252"/>
                <a:gd name="connsiteY3" fmla="*/ 2362200 h 2362200"/>
                <a:gd name="connsiteX0" fmla="*/ 0 w 5392126"/>
                <a:gd name="connsiteY0" fmla="*/ 2362200 h 2362200"/>
                <a:gd name="connsiteX1" fmla="*/ 2667000 w 5392126"/>
                <a:gd name="connsiteY1" fmla="*/ 0 h 2362200"/>
                <a:gd name="connsiteX2" fmla="*/ 5334000 w 5392126"/>
                <a:gd name="connsiteY2" fmla="*/ 2362200 h 2362200"/>
                <a:gd name="connsiteX3" fmla="*/ 0 w 5392126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0" h="2362200">
                  <a:moveTo>
                    <a:pt x="0" y="2362200"/>
                  </a:moveTo>
                  <a:cubicBezTo>
                    <a:pt x="1730375" y="1730375"/>
                    <a:pt x="1778000" y="0"/>
                    <a:pt x="2667000" y="0"/>
                  </a:cubicBezTo>
                  <a:cubicBezTo>
                    <a:pt x="3556000" y="0"/>
                    <a:pt x="3968750" y="1778000"/>
                    <a:pt x="5334000" y="2362200"/>
                  </a:cubicBezTo>
                  <a:lnTo>
                    <a:pt x="0" y="2362200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ym typeface="Arial"/>
              </a:endParaRPr>
            </a:p>
          </p:txBody>
        </p:sp>
        <p:sp>
          <p:nvSpPr>
            <p:cNvPr id="16" name="Isosceles Triangle 3"/>
            <p:cNvSpPr/>
            <p:nvPr/>
          </p:nvSpPr>
          <p:spPr>
            <a:xfrm>
              <a:off x="1446679" y="2482867"/>
              <a:ext cx="686362" cy="2364152"/>
            </a:xfrm>
            <a:custGeom>
              <a:avLst/>
              <a:gdLst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58126 w 5450252"/>
                <a:gd name="connsiteY0" fmla="*/ 2362200 h 2362200"/>
                <a:gd name="connsiteX1" fmla="*/ 2725126 w 5450252"/>
                <a:gd name="connsiteY1" fmla="*/ 0 h 2362200"/>
                <a:gd name="connsiteX2" fmla="*/ 5392126 w 5450252"/>
                <a:gd name="connsiteY2" fmla="*/ 2362200 h 2362200"/>
                <a:gd name="connsiteX3" fmla="*/ 58126 w 5450252"/>
                <a:gd name="connsiteY3" fmla="*/ 2362200 h 2362200"/>
                <a:gd name="connsiteX0" fmla="*/ 0 w 5392126"/>
                <a:gd name="connsiteY0" fmla="*/ 2362200 h 2362200"/>
                <a:gd name="connsiteX1" fmla="*/ 2667000 w 5392126"/>
                <a:gd name="connsiteY1" fmla="*/ 0 h 2362200"/>
                <a:gd name="connsiteX2" fmla="*/ 5334000 w 5392126"/>
                <a:gd name="connsiteY2" fmla="*/ 2362200 h 2362200"/>
                <a:gd name="connsiteX3" fmla="*/ 0 w 5392126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0" h="2362200">
                  <a:moveTo>
                    <a:pt x="0" y="2362200"/>
                  </a:moveTo>
                  <a:cubicBezTo>
                    <a:pt x="1730375" y="1730375"/>
                    <a:pt x="1778000" y="0"/>
                    <a:pt x="2667000" y="0"/>
                  </a:cubicBezTo>
                  <a:cubicBezTo>
                    <a:pt x="3556000" y="0"/>
                    <a:pt x="3968750" y="1778000"/>
                    <a:pt x="5334000" y="2362200"/>
                  </a:cubicBezTo>
                  <a:lnTo>
                    <a:pt x="0" y="2362200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ym typeface="Arial"/>
              </a:endParaRPr>
            </a:p>
          </p:txBody>
        </p:sp>
      </p:grpSp>
      <p:grpSp>
        <p:nvGrpSpPr>
          <p:cNvPr id="15366" name="Group 16"/>
          <p:cNvGrpSpPr>
            <a:grpSpLocks/>
          </p:cNvGrpSpPr>
          <p:nvPr/>
        </p:nvGrpSpPr>
        <p:grpSpPr bwMode="auto">
          <a:xfrm>
            <a:off x="3152775" y="2327275"/>
            <a:ext cx="1331913" cy="700088"/>
            <a:chOff x="4191000" y="2667000"/>
            <a:chExt cx="5334000" cy="2362200"/>
          </a:xfrm>
        </p:grpSpPr>
        <p:sp>
          <p:nvSpPr>
            <p:cNvPr id="18" name="Isosceles Triangle 3"/>
            <p:cNvSpPr/>
            <p:nvPr/>
          </p:nvSpPr>
          <p:spPr>
            <a:xfrm>
              <a:off x="4191000" y="2667000"/>
              <a:ext cx="5334000" cy="2362200"/>
            </a:xfrm>
            <a:custGeom>
              <a:avLst/>
              <a:gdLst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58126 w 5450252"/>
                <a:gd name="connsiteY0" fmla="*/ 2362200 h 2362200"/>
                <a:gd name="connsiteX1" fmla="*/ 2725126 w 5450252"/>
                <a:gd name="connsiteY1" fmla="*/ 0 h 2362200"/>
                <a:gd name="connsiteX2" fmla="*/ 5392126 w 5450252"/>
                <a:gd name="connsiteY2" fmla="*/ 2362200 h 2362200"/>
                <a:gd name="connsiteX3" fmla="*/ 58126 w 5450252"/>
                <a:gd name="connsiteY3" fmla="*/ 2362200 h 2362200"/>
                <a:gd name="connsiteX0" fmla="*/ 0 w 5392126"/>
                <a:gd name="connsiteY0" fmla="*/ 2362200 h 2362200"/>
                <a:gd name="connsiteX1" fmla="*/ 2667000 w 5392126"/>
                <a:gd name="connsiteY1" fmla="*/ 0 h 2362200"/>
                <a:gd name="connsiteX2" fmla="*/ 5334000 w 5392126"/>
                <a:gd name="connsiteY2" fmla="*/ 2362200 h 2362200"/>
                <a:gd name="connsiteX3" fmla="*/ 0 w 5392126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0" h="2362200">
                  <a:moveTo>
                    <a:pt x="0" y="2362200"/>
                  </a:moveTo>
                  <a:cubicBezTo>
                    <a:pt x="1730375" y="1730375"/>
                    <a:pt x="1778000" y="0"/>
                    <a:pt x="2667000" y="0"/>
                  </a:cubicBezTo>
                  <a:cubicBezTo>
                    <a:pt x="3556000" y="0"/>
                    <a:pt x="3968750" y="1778000"/>
                    <a:pt x="5334000" y="2362200"/>
                  </a:cubicBezTo>
                  <a:lnTo>
                    <a:pt x="0" y="2362200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ym typeface="Arial"/>
              </a:endParaRPr>
            </a:p>
          </p:txBody>
        </p:sp>
        <p:sp>
          <p:nvSpPr>
            <p:cNvPr id="19" name="Isosceles Triangle 3"/>
            <p:cNvSpPr/>
            <p:nvPr/>
          </p:nvSpPr>
          <p:spPr>
            <a:xfrm>
              <a:off x="6708596" y="2667000"/>
              <a:ext cx="909134" cy="2362200"/>
            </a:xfrm>
            <a:custGeom>
              <a:avLst/>
              <a:gdLst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58126 w 5450252"/>
                <a:gd name="connsiteY0" fmla="*/ 2362200 h 2362200"/>
                <a:gd name="connsiteX1" fmla="*/ 2725126 w 5450252"/>
                <a:gd name="connsiteY1" fmla="*/ 0 h 2362200"/>
                <a:gd name="connsiteX2" fmla="*/ 5392126 w 5450252"/>
                <a:gd name="connsiteY2" fmla="*/ 2362200 h 2362200"/>
                <a:gd name="connsiteX3" fmla="*/ 58126 w 5450252"/>
                <a:gd name="connsiteY3" fmla="*/ 2362200 h 2362200"/>
                <a:gd name="connsiteX0" fmla="*/ 0 w 5392126"/>
                <a:gd name="connsiteY0" fmla="*/ 2362200 h 2362200"/>
                <a:gd name="connsiteX1" fmla="*/ 2667000 w 5392126"/>
                <a:gd name="connsiteY1" fmla="*/ 0 h 2362200"/>
                <a:gd name="connsiteX2" fmla="*/ 5334000 w 5392126"/>
                <a:gd name="connsiteY2" fmla="*/ 2362200 h 2362200"/>
                <a:gd name="connsiteX3" fmla="*/ 0 w 5392126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0" h="2362200">
                  <a:moveTo>
                    <a:pt x="0" y="2362200"/>
                  </a:moveTo>
                  <a:cubicBezTo>
                    <a:pt x="1730375" y="1730375"/>
                    <a:pt x="1778000" y="0"/>
                    <a:pt x="2667000" y="0"/>
                  </a:cubicBezTo>
                  <a:cubicBezTo>
                    <a:pt x="3556000" y="0"/>
                    <a:pt x="3968750" y="1778000"/>
                    <a:pt x="5334000" y="2362200"/>
                  </a:cubicBezTo>
                  <a:lnTo>
                    <a:pt x="0" y="2362200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ym typeface="Arial"/>
              </a:endParaRPr>
            </a:p>
          </p:txBody>
        </p:sp>
      </p:grpSp>
      <p:sp>
        <p:nvSpPr>
          <p:cNvPr id="15367" name="Slide Number Placeholder 19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eaLnBrk="1" hangingPunct="1"/>
            <a:fld id="{D6F98BCC-353F-BE46-A5DB-694B0757D10C}" type="slidenum">
              <a:rPr lang="en-US" sz="800">
                <a:solidFill>
                  <a:srgbClr val="132577"/>
                </a:solidFill>
              </a:rPr>
              <a:pPr eaLnBrk="1" hangingPunct="1"/>
              <a:t>61</a:t>
            </a:fld>
            <a:endParaRPr lang="en-US" sz="800">
              <a:solidFill>
                <a:srgbClr val="132577"/>
              </a:solidFill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157288" y="6191250"/>
            <a:ext cx="6211887" cy="390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 fontScale="85000" lnSpcReduction="10000"/>
          </a:bodyPr>
          <a:lstStyle>
            <a:lvl1pPr>
              <a:spcBef>
                <a:spcPts val="1000"/>
              </a:spcBef>
              <a:defRPr b="1">
                <a:solidFill>
                  <a:srgbClr val="0098D4"/>
                </a:solidFill>
                <a:latin typeface="Arial"/>
                <a:ea typeface="Arial"/>
                <a:cs typeface="Arial"/>
                <a:sym typeface="Arial"/>
              </a:defRPr>
            </a:lvl1pPr>
            <a:lvl2pPr>
              <a:spcBef>
                <a:spcPts val="1000"/>
              </a:spcBef>
              <a:defRPr b="1">
                <a:solidFill>
                  <a:srgbClr val="0098D4"/>
                </a:solidFill>
                <a:latin typeface="Arial"/>
                <a:ea typeface="Arial"/>
                <a:cs typeface="Arial"/>
                <a:sym typeface="Arial"/>
              </a:defRPr>
            </a:lvl2pPr>
            <a:lvl3pPr>
              <a:spcBef>
                <a:spcPts val="1000"/>
              </a:spcBef>
              <a:defRPr b="1">
                <a:solidFill>
                  <a:srgbClr val="0098D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92113" indent="-209550">
              <a:spcBef>
                <a:spcPts val="1000"/>
              </a:spcBef>
              <a:buSzPct val="80000"/>
              <a:buChar char="●"/>
              <a:defRPr b="1">
                <a:solidFill>
                  <a:srgbClr val="0098D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249362" indent="-261937">
              <a:spcBef>
                <a:spcPts val="1000"/>
              </a:spcBef>
              <a:buSzPct val="100000"/>
              <a:buChar char="&gt;"/>
              <a:defRPr b="1">
                <a:solidFill>
                  <a:srgbClr val="0098D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491739" indent="-205739">
              <a:spcBef>
                <a:spcPts val="1000"/>
              </a:spcBef>
              <a:buSzPct val="100000"/>
              <a:buChar char="•"/>
              <a:defRPr b="1">
                <a:solidFill>
                  <a:srgbClr val="0098D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48939" indent="-205739">
              <a:spcBef>
                <a:spcPts val="1000"/>
              </a:spcBef>
              <a:buSzPct val="100000"/>
              <a:buChar char="•"/>
              <a:defRPr b="1">
                <a:solidFill>
                  <a:srgbClr val="0098D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06140" indent="-205740">
              <a:spcBef>
                <a:spcPts val="1000"/>
              </a:spcBef>
              <a:buSzPct val="100000"/>
              <a:buChar char="•"/>
              <a:defRPr b="1">
                <a:solidFill>
                  <a:srgbClr val="0098D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63340" indent="-205740">
              <a:spcBef>
                <a:spcPts val="1000"/>
              </a:spcBef>
              <a:buSzPct val="100000"/>
              <a:buChar char="•"/>
              <a:defRPr b="1">
                <a:solidFill>
                  <a:srgbClr val="0098D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1800" kern="0" dirty="0"/>
              <a:t>In general we cannot apply Gaussian Shell-model to synchrotron</a:t>
            </a:r>
            <a:endParaRPr lang="en-GB" sz="1800" kern="0" dirty="0"/>
          </a:p>
        </p:txBody>
      </p:sp>
      <p:sp>
        <p:nvSpPr>
          <p:cNvPr id="24" name="TextBox 23"/>
          <p:cNvSpPr txBox="1"/>
          <p:nvPr/>
        </p:nvSpPr>
        <p:spPr>
          <a:xfrm>
            <a:off x="6300788" y="4056063"/>
            <a:ext cx="663575" cy="36830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>
            <a:spAutoFit/>
          </a:bodyPr>
          <a:lstStyle/>
          <a:p>
            <a:pPr fontAlgn="auto" latinLnBrk="1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srgbClr val="3366FF"/>
                </a:solidFill>
                <a:latin typeface="Symbol" panose="05050102010706020507" pitchFamily="18" charset="2"/>
                <a:ea typeface="Arial"/>
                <a:cs typeface="Arial"/>
                <a:sym typeface="Arial"/>
              </a:rPr>
              <a:t>b</a:t>
            </a:r>
            <a:r>
              <a:rPr lang="en-US" sz="1800" kern="0" dirty="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&lt;&lt;</a:t>
            </a:r>
            <a:endParaRPr lang="en-GB" sz="1800" kern="0" dirty="0">
              <a:solidFill>
                <a:srgbClr val="3366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70" name="Group 2"/>
          <p:cNvGrpSpPr>
            <a:grpSpLocks/>
          </p:cNvGrpSpPr>
          <p:nvPr/>
        </p:nvGrpSpPr>
        <p:grpSpPr bwMode="auto">
          <a:xfrm>
            <a:off x="8002588" y="1698625"/>
            <a:ext cx="990600" cy="922338"/>
            <a:chOff x="8002955" y="1697986"/>
            <a:chExt cx="990600" cy="923164"/>
          </a:xfrm>
        </p:grpSpPr>
        <p:pic>
          <p:nvPicPr>
            <p:cNvPr id="15381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2955" y="1782950"/>
              <a:ext cx="990600" cy="83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8612555" y="2184196"/>
              <a:ext cx="381000" cy="41947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2000"/>
              </a:schemeClr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612555" y="1697986"/>
              <a:ext cx="381000" cy="419475"/>
            </a:xfrm>
            <a:prstGeom prst="rect">
              <a:avLst/>
            </a:prstGeom>
            <a:solidFill>
              <a:srgbClr val="FF0000">
                <a:alpha val="52000"/>
              </a:srgbClr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371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1231900"/>
            <a:ext cx="35433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2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623888"/>
            <a:ext cx="402907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3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900" y="1352550"/>
            <a:ext cx="157480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228600" y="798513"/>
            <a:ext cx="3962400" cy="369887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kern="0" dirty="0">
                <a:solidFill>
                  <a:sysClr val="windowText" lastClr="000000"/>
                </a:solidFill>
                <a:latin typeface="Arial"/>
                <a:ea typeface="Arial"/>
                <a:cs typeface="Arial"/>
                <a:sym typeface="Arial"/>
              </a:rPr>
              <a:t>Eigenvalues</a:t>
            </a:r>
          </a:p>
        </p:txBody>
      </p:sp>
      <p:grpSp>
        <p:nvGrpSpPr>
          <p:cNvPr id="15375" name="Group 7"/>
          <p:cNvGrpSpPr>
            <a:grpSpLocks/>
          </p:cNvGrpSpPr>
          <p:nvPr/>
        </p:nvGrpSpPr>
        <p:grpSpPr bwMode="auto">
          <a:xfrm>
            <a:off x="136525" y="2313939"/>
            <a:ext cx="2232025" cy="1150679"/>
            <a:chOff x="185827" y="2349657"/>
            <a:chExt cx="2231672" cy="1150597"/>
          </a:xfrm>
        </p:grpSpPr>
        <p:pic>
          <p:nvPicPr>
            <p:cNvPr id="15379" name="Picture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827" y="2613432"/>
              <a:ext cx="2231672" cy="886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274686" y="2349657"/>
              <a:ext cx="1915809" cy="3698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wrap="none" lIns="45719" tIns="45719" rIns="45719" bIns="45719" spcCol="38100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Mode occupation:</a:t>
              </a:r>
            </a:p>
          </p:txBody>
        </p:sp>
      </p:grpSp>
      <p:pic>
        <p:nvPicPr>
          <p:cNvPr id="15377" name="Picture 2" descr="https://latex.codecogs.com/gif.latex?%5CLARGE%20CF%3D%20%5Cfrac%7B%5Clambda_0%20%7D%7B%5Csum%20%5Clambda_n%7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8" y="4076729"/>
            <a:ext cx="1533580" cy="695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/>
        </p:nvSpPr>
        <p:spPr bwMode="auto">
          <a:xfrm>
            <a:off x="274638" y="3508375"/>
            <a:ext cx="1927225" cy="369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none" lIns="45719" tIns="45719" rIns="45719" bIns="45719" spcCol="38100">
            <a:spAutoFit/>
          </a:bodyPr>
          <a:lstStyle/>
          <a:p>
            <a:pPr fontAlgn="auto" latinLnBrk="1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Coherent fraction:</a:t>
            </a:r>
          </a:p>
        </p:txBody>
      </p:sp>
    </p:spTree>
    <p:extLst>
      <p:ext uri="{BB962C8B-B14F-4D97-AF65-F5344CB8AC3E}">
        <p14:creationId xmlns:p14="http://schemas.microsoft.com/office/powerpoint/2010/main" val="1400232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OASYS language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F93353-9D02-C747-A9A8-A3D9DDBCE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8263465" cy="473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84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tools in the same environment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8855"/>
            <a:ext cx="9144000" cy="25906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700" y="4640061"/>
            <a:ext cx="63881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07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969"/>
            <a:ext cx="8229600" cy="980658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0C9B2A3-95BA-B34A-BBCD-5AA2D85C9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86099" y="1247390"/>
            <a:ext cx="2536411" cy="369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24" tIns="45712" rIns="91424" bIns="45712">
            <a:spAutoFit/>
          </a:bodyPr>
          <a:lstStyle>
            <a:lvl1pPr marL="231775" indent="-231775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ctr">
              <a:spcBef>
                <a:spcPct val="15000"/>
              </a:spcBef>
            </a:pPr>
            <a:r>
              <a:rPr kumimoji="0" lang="en-US" altLang="it-IT" sz="1800" i="1" dirty="0">
                <a:solidFill>
                  <a:schemeClr val="accent2"/>
                </a:solidFill>
                <a:latin typeface="+mj-lt"/>
              </a:rPr>
              <a:t>Official Web Page</a:t>
            </a:r>
            <a:endParaRPr kumimoji="0" lang="en-GB" altLang="it-IT" sz="18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93A288B-4821-1948-82F6-6677213E9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1407" y="3556890"/>
            <a:ext cx="2341719" cy="369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24" tIns="45712" rIns="91424" bIns="45712">
            <a:spAutoFit/>
          </a:bodyPr>
          <a:lstStyle>
            <a:lvl1pPr marL="231775" indent="-231775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ctr">
              <a:spcBef>
                <a:spcPct val="15000"/>
              </a:spcBef>
            </a:pPr>
            <a:r>
              <a:rPr kumimoji="0" lang="en-US" altLang="it-IT" sz="1800" i="1" dirty="0">
                <a:solidFill>
                  <a:schemeClr val="accent2"/>
                </a:solidFill>
                <a:latin typeface="+mj-lt"/>
              </a:rPr>
              <a:t>OASYS Publications</a:t>
            </a:r>
            <a:endParaRPr kumimoji="0" lang="en-GB" altLang="it-IT" sz="18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CDE2E3-3688-6F45-A19F-D7A6848CA65D}"/>
              </a:ext>
            </a:extLst>
          </p:cNvPr>
          <p:cNvSpPr/>
          <p:nvPr/>
        </p:nvSpPr>
        <p:spPr>
          <a:xfrm>
            <a:off x="2095040" y="1199639"/>
            <a:ext cx="73262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u="sng" dirty="0">
                <a:hlinkClick r:id="rId2"/>
              </a:rPr>
              <a:t>https://www.aps.anl.gov/Science/Scientific-Software/OASYS</a:t>
            </a:r>
            <a:endParaRPr lang="en-US" sz="2000" u="sng" dirty="0"/>
          </a:p>
          <a:p>
            <a:r>
              <a:rPr lang="en-US" sz="2000" u="sng" dirty="0">
                <a:effectLst/>
                <a:latin typeface="Times" pitchFamily="2" charset="0"/>
              </a:rPr>
              <a:t>or </a:t>
            </a:r>
            <a:r>
              <a:rPr lang="en-US" sz="2000" u="sng" dirty="0">
                <a:hlinkClick r:id="rId3"/>
              </a:rPr>
              <a:t>https://</a:t>
            </a:r>
            <a:r>
              <a:rPr lang="en-US" sz="2000" u="sng" dirty="0" err="1">
                <a:hlinkClick r:id="rId3"/>
              </a:rPr>
              <a:t>oasys-kit</a:t>
            </a:r>
            <a:r>
              <a:rPr lang="en-US" sz="2000" dirty="0" err="1">
                <a:latin typeface="Times" pitchFamily="2" charset="0"/>
                <a:hlinkClick r:id="rId3"/>
              </a:rPr>
              <a:t>.</a:t>
            </a:r>
            <a:r>
              <a:rPr lang="en-US" sz="2000" u="sng" dirty="0" err="1">
                <a:hlinkClick r:id="rId3"/>
              </a:rPr>
              <a:t>github.io</a:t>
            </a:r>
            <a:r>
              <a:rPr lang="en-US" sz="2000" u="sng" dirty="0">
                <a:hlinkClick r:id="rId3"/>
              </a:rPr>
              <a:t>/</a:t>
            </a:r>
            <a:endParaRPr lang="en-US" sz="2000" dirty="0">
              <a:effectLst/>
              <a:latin typeface="Times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6871D3-EFC5-7A47-A62F-BBDBC17D2323}"/>
              </a:ext>
            </a:extLst>
          </p:cNvPr>
          <p:cNvSpPr/>
          <p:nvPr/>
        </p:nvSpPr>
        <p:spPr>
          <a:xfrm>
            <a:off x="2208356" y="1977620"/>
            <a:ext cx="70217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M. Sanchez del Rio, L. Rebuffi, J.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Demšar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N.Canestrari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 and O.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Chubar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</a:t>
            </a:r>
            <a:r>
              <a:rPr lang="en-US" sz="1400" i="1" dirty="0">
                <a:solidFill>
                  <a:srgbClr val="112375"/>
                </a:solidFill>
                <a:latin typeface="Times" pitchFamily="2" charset="0"/>
              </a:rPr>
              <a:t>A proposal for an open source graphical environment for simulating X-ray optics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Proc. SPIE 9209, 92090X (2014)​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EDA4E6-E946-5444-BC74-B0F8D391A70B}"/>
              </a:ext>
            </a:extLst>
          </p:cNvPr>
          <p:cNvSpPr/>
          <p:nvPr/>
        </p:nvSpPr>
        <p:spPr>
          <a:xfrm>
            <a:off x="2198894" y="4102066"/>
            <a:ext cx="69665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M. Sanchez del Rio, D. Bianchi, D.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Cocco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M. Glass, M.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Idir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J. Metz, L. Raimondi, L. Rebuffi, R.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Reininger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X. Shi, F. Siewert, S.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Spielmann-Jaeggi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P.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Takacs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M.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Tomasset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T.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Tonnessen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A. Vivo and V.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Yashchuk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</a:t>
            </a:r>
            <a:r>
              <a:rPr lang="en-US" sz="1400" i="1" dirty="0">
                <a:solidFill>
                  <a:srgbClr val="112375"/>
                </a:solidFill>
                <a:latin typeface="Times" pitchFamily="2" charset="0"/>
              </a:rPr>
              <a:t>DABAM: an open-source database of X-ray mirrors metrology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J. Synchrotron Rad. 23 (2016). </a:t>
            </a:r>
            <a:endParaRPr lang="en-US" sz="1400" dirty="0">
              <a:effectLst/>
              <a:latin typeface="Times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1973FC-1D63-C04A-A8C8-59561E617374}"/>
              </a:ext>
            </a:extLst>
          </p:cNvPr>
          <p:cNvSpPr/>
          <p:nvPr/>
        </p:nvSpPr>
        <p:spPr>
          <a:xfrm>
            <a:off x="2209260" y="5063143"/>
            <a:ext cx="70217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L. Rebuffi, M. Sanchez del Rio, </a:t>
            </a:r>
            <a:r>
              <a:rPr lang="en-US" sz="1400" i="1" dirty="0" err="1">
                <a:solidFill>
                  <a:srgbClr val="112375"/>
                </a:solidFill>
                <a:latin typeface="Times" pitchFamily="2" charset="0"/>
              </a:rPr>
              <a:t>ShadowOui</a:t>
            </a:r>
            <a:r>
              <a:rPr lang="en-US" sz="1400" i="1" dirty="0">
                <a:solidFill>
                  <a:srgbClr val="112375"/>
                </a:solidFill>
                <a:latin typeface="Times" pitchFamily="2" charset="0"/>
              </a:rPr>
              <a:t>: A new visual environment for X-ray optics and synchrotron beamline simulations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J. Synchrotron Rad. 23 (2016)</a:t>
            </a:r>
            <a:endParaRPr lang="en-US" sz="1400" dirty="0">
              <a:effectLst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332FB-4951-744E-9227-50AA40655A37}"/>
              </a:ext>
            </a:extLst>
          </p:cNvPr>
          <p:cNvSpPr/>
          <p:nvPr/>
        </p:nvSpPr>
        <p:spPr>
          <a:xfrm>
            <a:off x="2208356" y="5655981"/>
            <a:ext cx="70062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L. Rebuffi, M. Sanchez del Rio, </a:t>
            </a:r>
            <a:r>
              <a:rPr lang="en-US" sz="1400" i="1" dirty="0">
                <a:solidFill>
                  <a:srgbClr val="112375"/>
                </a:solidFill>
                <a:latin typeface="Times" pitchFamily="2" charset="0"/>
              </a:rPr>
              <a:t>Interoperability and complementarity of simulation tools for beamline design in the OASYS environment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Proc. SPIE 10388, 1038808 (2017)​.​​​​​​</a:t>
            </a:r>
            <a:endParaRPr lang="en-US" sz="1400" dirty="0">
              <a:effectLst/>
              <a:latin typeface="Times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60C7CF-9EDE-6241-B1CF-6B4075F279D5}"/>
              </a:ext>
            </a:extLst>
          </p:cNvPr>
          <p:cNvSpPr/>
          <p:nvPr/>
        </p:nvSpPr>
        <p:spPr>
          <a:xfrm>
            <a:off x="2198894" y="6220921"/>
            <a:ext cx="66538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L. Rebuffi, M. Sanchez del Rio, </a:t>
            </a:r>
            <a:r>
              <a:rPr lang="en-US" sz="1400" i="1" dirty="0">
                <a:solidFill>
                  <a:srgbClr val="112375"/>
                </a:solidFill>
                <a:latin typeface="Times" pitchFamily="2" charset="0"/>
              </a:rPr>
              <a:t>OASYS (</a:t>
            </a:r>
            <a:r>
              <a:rPr lang="en-US" sz="1400" i="1" dirty="0" err="1">
                <a:solidFill>
                  <a:srgbClr val="112375"/>
                </a:solidFill>
                <a:latin typeface="Times" pitchFamily="2" charset="0"/>
              </a:rPr>
              <a:t>OrAnge</a:t>
            </a:r>
            <a:r>
              <a:rPr lang="en-US" sz="1400" i="1" dirty="0">
                <a:solidFill>
                  <a:srgbClr val="112375"/>
                </a:solidFill>
                <a:latin typeface="Times" pitchFamily="2" charset="0"/>
              </a:rPr>
              <a:t> </a:t>
            </a:r>
            <a:r>
              <a:rPr lang="en-US" sz="1400" i="1" dirty="0" err="1">
                <a:solidFill>
                  <a:srgbClr val="112375"/>
                </a:solidFill>
                <a:latin typeface="Times" pitchFamily="2" charset="0"/>
              </a:rPr>
              <a:t>SYnchrotron</a:t>
            </a:r>
            <a:r>
              <a:rPr lang="en-US" sz="1400" i="1" dirty="0">
                <a:solidFill>
                  <a:srgbClr val="112375"/>
                </a:solidFill>
                <a:latin typeface="Times" pitchFamily="2" charset="0"/>
              </a:rPr>
              <a:t> Suite): an open-source graphical environment for x-ray virtual </a:t>
            </a:r>
            <a:r>
              <a:rPr lang="en-US" sz="1400" i="1" dirty="0" err="1">
                <a:solidFill>
                  <a:srgbClr val="112375"/>
                </a:solidFill>
                <a:latin typeface="Times" pitchFamily="2" charset="0"/>
              </a:rPr>
              <a:t>xperiments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Proc. SPIE 10388, 103880S (2017)​​​​​. </a:t>
            </a:r>
            <a:endParaRPr lang="en-US" sz="1400" dirty="0">
              <a:latin typeface="Times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C02168-4D58-8E4F-B4C4-2D77C6ED3AA8}"/>
              </a:ext>
            </a:extLst>
          </p:cNvPr>
          <p:cNvSpPr txBox="1"/>
          <p:nvPr/>
        </p:nvSpPr>
        <p:spPr>
          <a:xfrm>
            <a:off x="2208356" y="2557711"/>
            <a:ext cx="69897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X. Shi, R.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Reininger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M. Sanchez del Rio, L.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Assoufid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</a:t>
            </a:r>
            <a:r>
              <a:rPr lang="en-US" sz="1400" i="1" dirty="0">
                <a:solidFill>
                  <a:srgbClr val="112375"/>
                </a:solidFill>
                <a:latin typeface="Times" pitchFamily="2" charset="0"/>
              </a:rPr>
              <a:t>A hybrid method for X-ray optics simulation: combining geometric ray-tracing and wavefront propagation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J. Synchrotron Rad. 21, 669 (2014)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DAABAC-8C8F-8F41-B090-FB00AB869BC7}"/>
              </a:ext>
            </a:extLst>
          </p:cNvPr>
          <p:cNvSpPr txBox="1"/>
          <p:nvPr/>
        </p:nvSpPr>
        <p:spPr>
          <a:xfrm>
            <a:off x="2208356" y="3338578"/>
            <a:ext cx="69897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X. Shi, R.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Reininger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M. Sanchez del Rio, J. Qian, L.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Assoufid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</a:t>
            </a:r>
            <a:r>
              <a:rPr lang="en-US" sz="1400" i="1" dirty="0">
                <a:solidFill>
                  <a:srgbClr val="112375"/>
                </a:solidFill>
                <a:latin typeface="Times" pitchFamily="2" charset="0"/>
              </a:rPr>
              <a:t>X-ray optics simulation and beamline design using a hybrid method: diffraction-limited focusing mirrors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Proc. SPIE, 9209, 920909 (2014)</a:t>
            </a:r>
          </a:p>
        </p:txBody>
      </p:sp>
    </p:spTree>
    <p:extLst>
      <p:ext uri="{BB962C8B-B14F-4D97-AF65-F5344CB8AC3E}">
        <p14:creationId xmlns:p14="http://schemas.microsoft.com/office/powerpoint/2010/main" val="4165389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</TotalTime>
  <Words>3318</Words>
  <Application>Microsoft Office PowerPoint</Application>
  <PresentationFormat>On-screen Show (4:3)</PresentationFormat>
  <Paragraphs>480</Paragraphs>
  <Slides>61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6" baseType="lpstr">
      <vt:lpstr>MS PGothic</vt:lpstr>
      <vt:lpstr>MS PGothic</vt:lpstr>
      <vt:lpstr>Andalus</vt:lpstr>
      <vt:lpstr>Arial</vt:lpstr>
      <vt:lpstr>Arial Narrow</vt:lpstr>
      <vt:lpstr>Calibri</vt:lpstr>
      <vt:lpstr>Cambria Math</vt:lpstr>
      <vt:lpstr>Mangal</vt:lpstr>
      <vt:lpstr>Myriad Pro SemiCond</vt:lpstr>
      <vt:lpstr>Symbol</vt:lpstr>
      <vt:lpstr>Times</vt:lpstr>
      <vt:lpstr>Times New Roman</vt:lpstr>
      <vt:lpstr>Wingdings</vt:lpstr>
      <vt:lpstr>Office Theme</vt:lpstr>
      <vt:lpstr>Equation</vt:lpstr>
      <vt:lpstr>HERCULES 2021 - TUTORIAL  Modelling SR beamlines using OASYS </vt:lpstr>
      <vt:lpstr>Outline</vt:lpstr>
      <vt:lpstr>Outcome Calculate main characteristics of synchrotron sources (dipoles and IDs)  Simulating beamline optics by ray-tracing to obtain main parameters of beam size, energy resolution and flux  Understand basic principles of x-ray optics: Reflective (aberrations, slope errors), Diffractive (dispersion) and  Refractive (chromatic aberrations)  A few concepts about coherence    </vt:lpstr>
      <vt:lpstr>Outline</vt:lpstr>
      <vt:lpstr>The OASYS Project</vt:lpstr>
      <vt:lpstr>Synchrotron Virtual Experiments</vt:lpstr>
      <vt:lpstr>The OASYS language</vt:lpstr>
      <vt:lpstr>Multiple tools in the same environment</vt:lpstr>
      <vt:lpstr>References</vt:lpstr>
      <vt:lpstr>Three sessions</vt:lpstr>
      <vt:lpstr>PowerPoint Presentation</vt:lpstr>
      <vt:lpstr>From theory to software</vt:lpstr>
      <vt:lpstr>At HIGH ENERGIES, WE ARE FAR FROM DIFFRACTION-LIMIT (=FULLY COHERENCE)    THEREFORE, ANY BEAMLINE SIMULATION MUST START WITH RAY TRACING (INCOHERENT BEAMS)</vt:lpstr>
      <vt:lpstr>Typical coherence beamline</vt:lpstr>
      <vt:lpstr>Hierarchical approach to study beamline optics</vt:lpstr>
      <vt:lpstr>Outline</vt:lpstr>
      <vt:lpstr>Source emission (XOPPY)</vt:lpstr>
      <vt:lpstr>Optical elements (XOPPY)</vt:lpstr>
      <vt:lpstr>PowerPoint Presentation</vt:lpstr>
      <vt:lpstr>Courtesy: Boaz Nash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Optical elements</vt:lpstr>
      <vt:lpstr>ShadowOUI Sources I</vt:lpstr>
      <vt:lpstr>Sources II (Wiggler and also mutiple BMs and Short IDs)</vt:lpstr>
      <vt:lpstr>Sources III (Undulator)</vt:lpstr>
      <vt:lpstr>Optical Elements (mirrors) Geometrical model        Physical model</vt:lpstr>
      <vt:lpstr>Optical Elements (gratings)</vt:lpstr>
      <vt:lpstr>Optical Elements (crystals)</vt:lpstr>
      <vt:lpstr>Mirrors and aberrations</vt:lpstr>
      <vt:lpstr>Crystal monochromators</vt:lpstr>
      <vt:lpstr>Crystal curvature and spectral resolution</vt:lpstr>
      <vt:lpstr>X-ray Lenses</vt:lpstr>
      <vt:lpstr>PowerPoint Presentation</vt:lpstr>
      <vt:lpstr>Outline</vt:lpstr>
      <vt:lpstr>Wave optics</vt:lpstr>
      <vt:lpstr>Wavefront and Propagator discretization</vt:lpstr>
      <vt:lpstr>SRW (Oleg Chubar, BNL)</vt:lpstr>
      <vt:lpstr>WOFRY (OASYS team)</vt:lpstr>
      <vt:lpstr>Propagators</vt:lpstr>
      <vt:lpstr>Zoom Propagator</vt:lpstr>
      <vt:lpstr>PowerPoint Presentation</vt:lpstr>
      <vt:lpstr>2D Oversimplified Beamline</vt:lpstr>
      <vt:lpstr>Partial coherence</vt:lpstr>
      <vt:lpstr>PowerPoint Presentation</vt:lpstr>
      <vt:lpstr>COMSYL EBS SOURCE (CF 0.028)</vt:lpstr>
      <vt:lpstr>Example approximating the Undulator by the Gaussian Shell-model</vt:lpstr>
      <vt:lpstr>SIMPLE CASE: 1D Gaussian SHELL-MODEL</vt:lpstr>
      <vt:lpstr>The spectrum of coherent modes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Physics of X-ray radiation production and transport. Simulating photons and waves from the X-ray sources to the samples</dc:title>
  <dc:creator>SANCHEZ DEL RIO Manuel</dc:creator>
  <cp:lastModifiedBy>SANCHEZ DEL RIO Manuel</cp:lastModifiedBy>
  <cp:revision>673</cp:revision>
  <dcterms:created xsi:type="dcterms:W3CDTF">2011-09-30T07:36:13Z</dcterms:created>
  <dcterms:modified xsi:type="dcterms:W3CDTF">2021-03-04T08:26:11Z</dcterms:modified>
</cp:coreProperties>
</file>